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0000FF"/>
    <a:srgbClr val="333300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1818" y="-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805F9-E035-4D30-A09F-082BF3043211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E645-FC48-43FF-AAD9-3ACB81871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805F9-E035-4D30-A09F-082BF3043211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E645-FC48-43FF-AAD9-3ACB81871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805F9-E035-4D30-A09F-082BF3043211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E645-FC48-43FF-AAD9-3ACB81871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805F9-E035-4D30-A09F-082BF3043211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E645-FC48-43FF-AAD9-3ACB81871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805F9-E035-4D30-A09F-082BF3043211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E645-FC48-43FF-AAD9-3ACB81871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805F9-E035-4D30-A09F-082BF3043211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E645-FC48-43FF-AAD9-3ACB81871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805F9-E035-4D30-A09F-082BF3043211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E645-FC48-43FF-AAD9-3ACB81871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805F9-E035-4D30-A09F-082BF3043211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E645-FC48-43FF-AAD9-3ACB81871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805F9-E035-4D30-A09F-082BF3043211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E645-FC48-43FF-AAD9-3ACB81871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805F9-E035-4D30-A09F-082BF3043211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E645-FC48-43FF-AAD9-3ACB81871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805F9-E035-4D30-A09F-082BF3043211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E645-FC48-43FF-AAD9-3ACB81871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805F9-E035-4D30-A09F-082BF3043211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AE645-FC48-43FF-AAD9-3ACB81871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MO\Desktop\загруженн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3" cy="6858000"/>
          </a:xfrm>
          <a:prstGeom prst="rect">
            <a:avLst/>
          </a:prstGeom>
          <a:noFill/>
        </p:spPr>
      </p:pic>
      <p:pic>
        <p:nvPicPr>
          <p:cNvPr id="1027" name="Picture 3" descr="C:\Users\OMO\Desktop\e2b4abb4ae98fc7c9021fa31f37cfd3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909120" cy="16288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635896" y="7769"/>
            <a:ext cx="550810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Инструкция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«О порядке оказания помощи инвалидам и другим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маломобильным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гражданам при посещении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ГБУ РС(Я) РРЦ «СУВАГ»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OMO\Desktop\5964e2e1e6f8315d321642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043608" y="692696"/>
            <a:ext cx="770485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Инвалид – лицо, которое имеет нарушение здоровья со стойким расстройством функций организма, обусловленное заболеваниями, последствиями травм или дефектами, приводящее к ограничению жизнедеятельности и вызывающее необходимость его социальной защиты".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3356992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C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r>
              <a:rPr lang="ru-RU" sz="2000" b="1" dirty="0" err="1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Маломобильные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граждане (МГ) — это люди испытывающие затруднения при самостоятельном передвижении, получении услуги, необходимой информации или при ориентировании в пространстве (люди с временным нарушением здоровья, беременные женщины, люди старших возрастов, люди с детскими колясками и т.п.)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467544" y="692696"/>
            <a:ext cx="108012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67544" y="3284984"/>
            <a:ext cx="108012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OMO\Desktop\991821_fotobumaga-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683568" y="332656"/>
            <a:ext cx="7776864" cy="90872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332656"/>
            <a:ext cx="74930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ОБЩИЕ ПРАВИЛА ЭТИКЕТА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340768"/>
            <a:ext cx="63812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rgbClr val="99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Адекватность и вежливость</a:t>
            </a:r>
            <a:endParaRPr lang="ru-RU" sz="4000" b="1" cap="none" spc="0" dirty="0">
              <a:ln w="1905"/>
              <a:solidFill>
                <a:srgbClr val="99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1916832"/>
            <a:ext cx="57401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905"/>
                <a:solidFill>
                  <a:srgbClr val="99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Называйте себя и других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492896"/>
            <a:ext cx="53211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rgbClr val="99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Предложение помощи</a:t>
            </a:r>
            <a:endParaRPr lang="ru-RU" sz="4000" b="1" cap="none" spc="0" dirty="0">
              <a:ln w="1905"/>
              <a:solidFill>
                <a:srgbClr val="99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3140968"/>
            <a:ext cx="72793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rgbClr val="99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Обеспечение доступности услуг</a:t>
            </a:r>
            <a:endParaRPr lang="ru-RU" sz="4000" b="1" cap="none" spc="0" dirty="0">
              <a:ln w="1905"/>
              <a:solidFill>
                <a:srgbClr val="99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3645024"/>
            <a:ext cx="81995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rgbClr val="99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Обращение с инвалидной коляской</a:t>
            </a:r>
            <a:endParaRPr lang="ru-RU" sz="4000" b="1" cap="none" spc="0" dirty="0">
              <a:ln w="1905"/>
              <a:solidFill>
                <a:srgbClr val="99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72238" y="4293096"/>
            <a:ext cx="73717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rgbClr val="99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Внимательность и терпеливость</a:t>
            </a:r>
            <a:endParaRPr lang="ru-RU" sz="4000" b="1" cap="none" spc="0" dirty="0">
              <a:ln w="1905"/>
              <a:solidFill>
                <a:srgbClr val="99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07704" y="5733256"/>
            <a:ext cx="61699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rgbClr val="99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Расположение для беседы</a:t>
            </a:r>
            <a:endParaRPr lang="ru-RU" sz="4000" b="1" cap="none" spc="0" dirty="0">
              <a:ln w="1905"/>
              <a:solidFill>
                <a:srgbClr val="99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5013176"/>
            <a:ext cx="77216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rgbClr val="99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Привлечение внимания человеку</a:t>
            </a:r>
            <a:endParaRPr lang="ru-RU" sz="4000" b="1" cap="none" spc="0" dirty="0">
              <a:ln w="1905"/>
              <a:solidFill>
                <a:srgbClr val="99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179512" y="1484784"/>
            <a:ext cx="504056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1043608" y="2060848"/>
            <a:ext cx="504056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251520" y="2636912"/>
            <a:ext cx="504056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1115616" y="3284984"/>
            <a:ext cx="504056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251520" y="3717032"/>
            <a:ext cx="504056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1115616" y="4437112"/>
            <a:ext cx="504056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1187624" y="5877272"/>
            <a:ext cx="504056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323528" y="5157192"/>
            <a:ext cx="504056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3" name="Picture 3" descr="C:\Users\OMO\Desktop\toddler_art-disabled-friends-1024x72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1988840"/>
            <a:ext cx="2123728" cy="13958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OMO\Desktop\991821_fotobumaga-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7" name="Picture 3" descr="C:\Users\OMO\Desktop\d19f5efe44c09041d454955b8241078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833" b="14945"/>
          <a:stretch>
            <a:fillRect/>
          </a:stretch>
        </p:blipFill>
        <p:spPr bwMode="auto">
          <a:xfrm>
            <a:off x="0" y="188640"/>
            <a:ext cx="4589631" cy="198884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4427984" y="188640"/>
            <a:ext cx="4499992" cy="184482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СОПРОВОЖДЕНИЕ ИНВАЛИДОВ НА ПРИЁМЕ В УЧРЕЖДЕНИИ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ОКАЗАНИИ ИМ УСЛУГ</a:t>
            </a:r>
          </a:p>
        </p:txBody>
      </p:sp>
      <p:pic>
        <p:nvPicPr>
          <p:cNvPr id="16388" name="Picture 4" descr="C:\Users\OMO\Desktop\v_1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2204864"/>
            <a:ext cx="2088232" cy="15661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71800" y="2276872"/>
            <a:ext cx="61206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какой помощи нуждается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27783" y="3068960"/>
            <a:ext cx="651621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 посещения учреждения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3789040"/>
            <a:ext cx="8640960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рассказать инвалиду об особенностях здания учреждения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4365104"/>
            <a:ext cx="8640960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познакомить инвалида со всеми специалистами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4941168"/>
            <a:ext cx="8640960" cy="8640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чётко разъяснить график оказания </a:t>
            </a:r>
            <a:r>
              <a:rPr lang="ru-RU" sz="2400" b="1" dirty="0" smtClean="0">
                <a:solidFill>
                  <a:srgbClr val="7030A0"/>
                </a:solidFill>
              </a:rPr>
              <a:t>услуги;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указать </a:t>
            </a:r>
            <a:r>
              <a:rPr lang="ru-RU" sz="2400" b="1" dirty="0">
                <a:solidFill>
                  <a:srgbClr val="7030A0"/>
                </a:solidFill>
              </a:rPr>
              <a:t>место её проведения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5949280"/>
            <a:ext cx="8640960" cy="7200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обеспечить допуск в здание собаки-поводыря, сопровождающей инвалида по зрению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OMO\Desktop\991821_fotobumaga-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0" y="0"/>
            <a:ext cx="9144000" cy="90872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общения с инвалидами, имеющими нарушение зрения или незрячими:</a:t>
            </a:r>
          </a:p>
        </p:txBody>
      </p:sp>
      <p:pic>
        <p:nvPicPr>
          <p:cNvPr id="17411" name="Picture 3" descr="C:\Users\OMO\Desktop\depositphotos_168347678-stock-illustration-blind-man-in-dark-glasse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3309" t="6442" r="22524" b="14844"/>
          <a:stretch>
            <a:fillRect/>
          </a:stretch>
        </p:blipFill>
        <p:spPr bwMode="auto">
          <a:xfrm>
            <a:off x="5292080" y="905962"/>
            <a:ext cx="3851920" cy="59520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697" y="1052736"/>
            <a:ext cx="66537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1. Идите так, как обычно ходите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04195" y="1628800"/>
            <a:ext cx="73833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2. Опишите кратко, где находитесь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80528" y="2276872"/>
            <a:ext cx="662473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3. Не командуйте, не играйте 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 собакой - поводырем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04194" y="3356992"/>
            <a:ext cx="676121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4. Дать возможность потрогать 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предмет самому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396552" y="4509120"/>
            <a:ext cx="637886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5. Избегайте расплывчатых 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определений и инструкций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24544" y="5657671"/>
            <a:ext cx="493204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6. Предупреждайте 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 препятствиях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OMO\Desktop\991821_fotobumaga-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0" y="0"/>
            <a:ext cx="9144000" cy="10527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Особенностями общения с инвалидами, имеющими нарушение слуха:</a:t>
            </a:r>
          </a:p>
        </p:txBody>
      </p:sp>
      <p:pic>
        <p:nvPicPr>
          <p:cNvPr id="18435" name="Picture 3" descr="C:\Users\OMO\Desktop\effective-listeni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980728"/>
            <a:ext cx="3135786" cy="365956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015208" y="1700808"/>
            <a:ext cx="7128792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  Нужно </a:t>
            </a:r>
            <a:r>
              <a:rPr lang="ru-RU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смотреть в лицо собеседнику и говорить ясно и медленно, использовать простые фразы и избегать несущественных слов; использовать выражение лица, жесты, телодвижения, если хотите подчеркнуть или прояснить смысл сказанного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OMO\Desktop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41" y="0"/>
            <a:ext cx="9168341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5076056" y="548680"/>
            <a:ext cx="3888432" cy="5976664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 flipH="1">
            <a:off x="5292080" y="892170"/>
            <a:ext cx="3456384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Ситуационная помощь – это помощь, оказываемая гражданину в целях преодоления барьеров, препятствующих получению услуг, оказываемых населению, наравне с другими лицами. 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OMO\Desktop\depositphotos_54166863-stock-illustration-friendly-boy-in-a-wheelchai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2348880"/>
            <a:ext cx="3960440" cy="4356485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323528" y="404664"/>
            <a:ext cx="8568952" cy="11521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3300"/>
                </a:solidFill>
              </a:rPr>
              <a:t>ОТВЕТСТВЕННЫЕ  ЗА ОРГАНИЗАЦИЮ  ОБЕСПЕЧЕНИЯ СИТУАЦИОННОЙ ПОМОЩИ ИНВАЛИДАМ и ДРУГИМ МАЛОМОБИЛЬНЫМ ГРАЖДАНАМ:</a:t>
            </a:r>
            <a:endParaRPr lang="ru-RU" sz="2400" b="1" dirty="0">
              <a:solidFill>
                <a:srgbClr val="9933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2000" y="2492896"/>
            <a:ext cx="3744416" cy="206210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Петушкова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А.Г.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Рудько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Л.А.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Петрова Л.П.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Гридчина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А.В.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328</Words>
  <Application>Microsoft Office PowerPoint</Application>
  <PresentationFormat>Экран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OMO</dc:creator>
  <cp:lastModifiedBy>OMO</cp:lastModifiedBy>
  <cp:revision>6</cp:revision>
  <dcterms:created xsi:type="dcterms:W3CDTF">2018-10-29T01:42:25Z</dcterms:created>
  <dcterms:modified xsi:type="dcterms:W3CDTF">2018-10-30T05:09:19Z</dcterms:modified>
</cp:coreProperties>
</file>