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handoutMasterIdLst>
    <p:handoutMasterId r:id="rId12"/>
  </p:handout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648" y="-67"/>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8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DB9F34-4393-49DD-8F5C-3AAFFBC94541}" type="datetimeFigureOut">
              <a:rPr lang="ru-RU" smtClean="0"/>
              <a:pPr/>
              <a:t>25.11.2020</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575B11-F209-4FC7-992D-DC520A539236}" type="slidenum">
              <a:rPr lang="ru-RU" smtClean="0"/>
              <a:pPr/>
              <a:t>‹#›</a:t>
            </a:fld>
            <a:endParaRPr lang="ru-RU"/>
          </a:p>
        </p:txBody>
      </p:sp>
    </p:spTree>
    <p:extLst>
      <p:ext uri="{BB962C8B-B14F-4D97-AF65-F5344CB8AC3E}">
        <p14:creationId xmlns="" xmlns:p14="http://schemas.microsoft.com/office/powerpoint/2010/main" val="2168651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 xmlns:a14="http://schemas.microsoft.com/office/drawing/2010/main"/>
              </a:ext>
            </a:extLst>
          </a:blip>
          <a:srcRect l="10740" t="44716" r="44044"/>
          <a:stretch/>
        </p:blipFill>
        <p:spPr>
          <a:xfrm flipV="1">
            <a:off x="3280122" y="517986"/>
            <a:ext cx="3167526" cy="1714533"/>
          </a:xfrm>
          <a:prstGeom prst="rect">
            <a:avLst/>
          </a:prstGeom>
        </p:spPr>
      </p:pic>
      <p:pic>
        <p:nvPicPr>
          <p:cNvPr id="7" name="Picture 2" descr="http://www.playcast.ru/uploads/2019/08/07/27334772.png"/>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rot="5400000" flipV="1">
            <a:off x="10261086" y="188444"/>
            <a:ext cx="1751451" cy="175145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www.playcast.ru/uploads/2019/08/07/27334772.png"/>
          <p:cNvPicPr>
            <a:picLocks noChangeAspect="1" noChangeArrowheads="1"/>
          </p:cNvPicPr>
          <p:nvPr userDrawn="1"/>
        </p:nvPicPr>
        <p:blipFill>
          <a:blip r:embed="rId4" cstate="email">
            <a:extLst>
              <a:ext uri="{28A0092B-C50C-407E-A947-70E740481C1C}">
                <a14:useLocalDpi xmlns="" xmlns:a14="http://schemas.microsoft.com/office/drawing/2010/main"/>
              </a:ext>
            </a:extLst>
          </a:blip>
          <a:srcRect/>
          <a:stretch>
            <a:fillRect/>
          </a:stretch>
        </p:blipFill>
        <p:spPr bwMode="auto">
          <a:xfrm flipH="1">
            <a:off x="10024216" y="4695694"/>
            <a:ext cx="1988321" cy="198832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http://www.playcast.ru/uploads/2019/08/07/27334772.png"/>
          <p:cNvPicPr>
            <a:picLocks noChangeAspect="1" noChangeArrowheads="1"/>
          </p:cNvPicPr>
          <p:nvPr userDrawn="1"/>
        </p:nvPicPr>
        <p:blipFill>
          <a:blip r:embed="rId5" cstate="email">
            <a:extLst>
              <a:ext uri="{28A0092B-C50C-407E-A947-70E740481C1C}">
                <a14:useLocalDpi xmlns="" xmlns:a14="http://schemas.microsoft.com/office/drawing/2010/main"/>
              </a:ext>
            </a:extLst>
          </a:blip>
          <a:srcRect/>
          <a:stretch>
            <a:fillRect/>
          </a:stretch>
        </p:blipFill>
        <p:spPr bwMode="auto">
          <a:xfrm>
            <a:off x="179461" y="4626614"/>
            <a:ext cx="2057401" cy="205740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http://www.playcast.ru/uploads/2019/08/07/27334772.png"/>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rot="16200000" flipH="1" flipV="1">
            <a:off x="179461" y="188444"/>
            <a:ext cx="1751451" cy="175145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Рисунок 12"/>
          <p:cNvPicPr>
            <a:picLocks noChangeAspect="1"/>
          </p:cNvPicPr>
          <p:nvPr userDrawn="1"/>
        </p:nvPicPr>
        <p:blipFill rotWithShape="1">
          <a:blip r:embed="rId6" cstate="email">
            <a:duotone>
              <a:schemeClr val="accent1">
                <a:shade val="45000"/>
                <a:satMod val="135000"/>
              </a:schemeClr>
              <a:prstClr val="white"/>
            </a:duotone>
            <a:extLst>
              <a:ext uri="{28A0092B-C50C-407E-A947-70E740481C1C}">
                <a14:useLocalDpi xmlns="" xmlns:a14="http://schemas.microsoft.com/office/drawing/2010/main"/>
              </a:ext>
            </a:extLst>
          </a:blip>
          <a:srcRect l="21835" t="10518" r="38403" b="49947"/>
          <a:stretch/>
        </p:blipFill>
        <p:spPr>
          <a:xfrm>
            <a:off x="2040714" y="1578956"/>
            <a:ext cx="4302732" cy="1893940"/>
          </a:xfrm>
          <a:prstGeom prst="rect">
            <a:avLst/>
          </a:prstGeom>
        </p:spPr>
      </p:pic>
      <p:pic>
        <p:nvPicPr>
          <p:cNvPr id="11" name="Picture 8" descr="https://png.pngtree.com/png-clipart/20190120/ourlarge/pngtree-maternal-love-family-mom-mother-png-image_499119.jpg"/>
          <p:cNvPicPr>
            <a:picLocks noChangeAspect="1" noChangeArrowheads="1"/>
          </p:cNvPicPr>
          <p:nvPr userDrawn="1"/>
        </p:nvPicPr>
        <p:blipFill rotWithShape="1">
          <a:blip r:embed="rId7" cstate="screen">
            <a:clrChange>
              <a:clrFrom>
                <a:srgbClr val="F5F5F5"/>
              </a:clrFrom>
              <a:clrTo>
                <a:srgbClr val="F5F5F5">
                  <a:alpha val="0"/>
                </a:srgbClr>
              </a:clrTo>
            </a:clrChange>
            <a:extLst>
              <a:ext uri="{28A0092B-C50C-407E-A947-70E740481C1C}">
                <a14:useLocalDpi xmlns="" xmlns:a14="http://schemas.microsoft.com/office/drawing/2010/main"/>
              </a:ext>
            </a:extLst>
          </a:blip>
          <a:srcRect/>
          <a:stretch/>
        </p:blipFill>
        <p:spPr bwMode="auto">
          <a:xfrm flipH="1">
            <a:off x="6820435" y="649572"/>
            <a:ext cx="3813438" cy="3165894"/>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Рамка 15"/>
          <p:cNvSpPr/>
          <p:nvPr userDrawn="1"/>
        </p:nvSpPr>
        <p:spPr>
          <a:xfrm>
            <a:off x="0" y="0"/>
            <a:ext cx="12192000" cy="6858000"/>
          </a:xfrm>
          <a:prstGeom prst="frame">
            <a:avLst>
              <a:gd name="adj1" fmla="val 2208"/>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solidFill>
                <a:schemeClr val="tx1"/>
              </a:solidFill>
            </a:endParaRPr>
          </a:p>
        </p:txBody>
      </p:sp>
      <p:sp>
        <p:nvSpPr>
          <p:cNvPr id="2" name="Title 1"/>
          <p:cNvSpPr>
            <a:spLocks noGrp="1"/>
          </p:cNvSpPr>
          <p:nvPr>
            <p:ph type="ctrTitle"/>
          </p:nvPr>
        </p:nvSpPr>
        <p:spPr>
          <a:xfrm>
            <a:off x="1117086" y="2046408"/>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17086" y="452608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89099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238456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177199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359151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199546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200094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51470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Picture 2" descr="http://www.playcast.ru/uploads/2019/08/07/27334772.pn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flipH="1">
            <a:off x="10763644" y="5435124"/>
            <a:ext cx="1248892" cy="124889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www.playcast.ru/uploads/2019/08/07/27334772.png"/>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rot="16200000" flipH="1" flipV="1">
            <a:off x="179460" y="188444"/>
            <a:ext cx="1296111" cy="129611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www.playcast.ru/uploads/2019/08/07/27334772.png"/>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rot="5400000" flipV="1">
            <a:off x="10716426" y="188444"/>
            <a:ext cx="1296111" cy="129611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https://png.pngtree.com/png-clipart/20190120/ourlarge/pngtree-maternal-love-family-mom-mother-png-image_499119.jpg"/>
          <p:cNvPicPr>
            <a:picLocks noChangeAspect="1" noChangeArrowheads="1"/>
          </p:cNvPicPr>
          <p:nvPr userDrawn="1"/>
        </p:nvPicPr>
        <p:blipFill rotWithShape="1">
          <a:blip r:embed="rId4" cstate="print">
            <a:clrChange>
              <a:clrFrom>
                <a:srgbClr val="F5F5F5"/>
              </a:clrFrom>
              <a:clrTo>
                <a:srgbClr val="F5F5F5">
                  <a:alpha val="0"/>
                </a:srgbClr>
              </a:clrTo>
            </a:clrChange>
            <a:extLst>
              <a:ext uri="{28A0092B-C50C-407E-A947-70E740481C1C}">
                <a14:useLocalDpi xmlns="" xmlns:a14="http://schemas.microsoft.com/office/drawing/2010/main" val="0"/>
              </a:ext>
            </a:extLst>
          </a:blip>
          <a:srcRect t="20773" b="20582"/>
          <a:stretch/>
        </p:blipFill>
        <p:spPr bwMode="auto">
          <a:xfrm>
            <a:off x="179459" y="5435124"/>
            <a:ext cx="1504337" cy="12488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66719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pic>
        <p:nvPicPr>
          <p:cNvPr id="14" name="Picture 2" descr="http://www.playcast.ru/uploads/2019/08/07/27334772.png"/>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flipH="1">
            <a:off x="10763644" y="5435124"/>
            <a:ext cx="1248892" cy="124889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ttps://png.pngtree.com/png-vector/20190115/ourlarge/pngtree-mothers-day-mother-and-daughter-mother-and-child-hand-painted-png-image_334270.jpg"/>
          <p:cNvPicPr>
            <a:picLocks noChangeAspect="1" noChangeArrowheads="1"/>
          </p:cNvPicPr>
          <p:nvPr userDrawn="1"/>
        </p:nvPicPr>
        <p:blipFill rotWithShape="1">
          <a:blip r:embed="rId3" cstate="print">
            <a:clrChange>
              <a:clrFrom>
                <a:srgbClr val="F5F5F5"/>
              </a:clrFrom>
              <a:clrTo>
                <a:srgbClr val="F5F5F5">
                  <a:alpha val="0"/>
                </a:srgbClr>
              </a:clrTo>
            </a:clrChange>
            <a:extLst>
              <a:ext uri="{28A0092B-C50C-407E-A947-70E740481C1C}">
                <a14:useLocalDpi xmlns="" xmlns:a14="http://schemas.microsoft.com/office/drawing/2010/main" val="0"/>
              </a:ext>
            </a:extLst>
          </a:blip>
          <a:srcRect l="10781"/>
          <a:stretch/>
        </p:blipFill>
        <p:spPr bwMode="auto">
          <a:xfrm>
            <a:off x="128187" y="5476271"/>
            <a:ext cx="1110953" cy="124520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6" descr="https://img2.freepng.ru/20180707/sv/kisspng-mother-child-5b40870789fac3.8786021715309555275652.jpg"/>
          <p:cNvPicPr>
            <a:picLocks noChangeAspect="1" noChangeArrowheads="1"/>
          </p:cNvPicPr>
          <p:nvPr userDrawn="1"/>
        </p:nvPicPr>
        <p:blipFill>
          <a:blip r:embed="rId4" cstate="print">
            <a:clrChange>
              <a:clrFrom>
                <a:srgbClr val="FBFAF8"/>
              </a:clrFrom>
              <a:clrTo>
                <a:srgbClr val="FBFAF8">
                  <a:alpha val="0"/>
                </a:srgbClr>
              </a:clrTo>
            </a:clrChange>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932374" y="185738"/>
            <a:ext cx="1079040" cy="107904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96289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pic>
        <p:nvPicPr>
          <p:cNvPr id="14" name="Picture 2" descr="http://www.playcast.ru/uploads/2019/08/07/2733477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6249" y="5317574"/>
            <a:ext cx="1403901" cy="140390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8" descr="https://pics.loveplanet.ru/1/foto/01/5d/015d39b6/eyxYtbolNbDTCCGkzygg=_.jpg?p=b_"/>
          <p:cNvPicPr>
            <a:picLocks noChangeAspect="1" noChangeArrowheads="1"/>
          </p:cNvPicPr>
          <p:nvPr userDrawn="1"/>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1284730" y="5844682"/>
            <a:ext cx="753403" cy="87679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Рисунок 11"/>
          <p:cNvPicPr>
            <a:picLocks noChangeAspect="1"/>
          </p:cNvPicPr>
          <p:nvPr userDrawn="1"/>
        </p:nvPicPr>
        <p:blipFill rotWithShape="1">
          <a:blip r:embed="rId4" cstate="email">
            <a:duotone>
              <a:schemeClr val="accent1">
                <a:shade val="45000"/>
                <a:satMod val="135000"/>
              </a:schemeClr>
              <a:prstClr val="white"/>
            </a:duotone>
            <a:extLst>
              <a:ext uri="{28A0092B-C50C-407E-A947-70E740481C1C}">
                <a14:useLocalDpi xmlns="" xmlns:a14="http://schemas.microsoft.com/office/drawing/2010/main"/>
              </a:ext>
            </a:extLst>
          </a:blip>
          <a:srcRect l="21835" t="10518" r="38403" b="49947"/>
          <a:stretch/>
        </p:blipFill>
        <p:spPr>
          <a:xfrm>
            <a:off x="10972799" y="476918"/>
            <a:ext cx="1155819" cy="508759"/>
          </a:xfrm>
          <a:prstGeom prst="rect">
            <a:avLst/>
          </a:prstGeom>
        </p:spPr>
      </p:pic>
      <p:pic>
        <p:nvPicPr>
          <p:cNvPr id="13" name="Рисунок 12"/>
          <p:cNvPicPr>
            <a:picLocks noChangeAspect="1"/>
          </p:cNvPicPr>
          <p:nvPr userDrawn="1"/>
        </p:nvPicPr>
        <p:blipFill rotWithShape="1">
          <a:blip r:embed="rId5" cstate="email">
            <a:duotone>
              <a:prstClr val="black"/>
              <a:schemeClr val="accent1">
                <a:tint val="45000"/>
                <a:satMod val="400000"/>
              </a:schemeClr>
            </a:duotone>
            <a:extLst>
              <a:ext uri="{28A0092B-C50C-407E-A947-70E740481C1C}">
                <a14:useLocalDpi xmlns="" xmlns:a14="http://schemas.microsoft.com/office/drawing/2010/main"/>
              </a:ext>
            </a:extLst>
          </a:blip>
          <a:srcRect l="10740" t="44716" r="44044"/>
          <a:stretch/>
        </p:blipFill>
        <p:spPr>
          <a:xfrm flipH="1">
            <a:off x="11098048" y="103387"/>
            <a:ext cx="940085" cy="508854"/>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1A6BB-6EBD-416F-BA75-CCA0B939646D}" type="slidenum">
              <a:rPr lang="ru-RU" smtClean="0"/>
              <a:pPr/>
              <a:t>‹#›</a:t>
            </a:fld>
            <a:endParaRPr lang="ru-RU" dirty="0"/>
          </a:p>
        </p:txBody>
      </p:sp>
    </p:spTree>
    <p:extLst>
      <p:ext uri="{BB962C8B-B14F-4D97-AF65-F5344CB8AC3E}">
        <p14:creationId xmlns="" xmlns:p14="http://schemas.microsoft.com/office/powerpoint/2010/main" val="209848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pic>
        <p:nvPicPr>
          <p:cNvPr id="11" name="Picture 2" descr="http://www.playcast.ru/uploads/2019/08/07/2733477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79461" y="5422088"/>
            <a:ext cx="1261927" cy="126192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www.playcast.ru/uploads/2019/08/07/27334772.png"/>
          <p:cNvPicPr>
            <a:picLocks noChangeAspect="1" noChangeArrowheads="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flipH="1">
            <a:off x="10750608" y="5422088"/>
            <a:ext cx="1261928" cy="126192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www.playcast.ru/uploads/2019/08/07/27334772.png"/>
          <p:cNvPicPr>
            <a:picLocks noChangeAspect="1" noChangeArrowheads="1"/>
          </p:cNvPicPr>
          <p:nvPr userDrawn="1"/>
        </p:nvPicPr>
        <p:blipFill>
          <a:blip r:embed="rId4" cstate="email">
            <a:extLst>
              <a:ext uri="{28A0092B-C50C-407E-A947-70E740481C1C}">
                <a14:useLocalDpi xmlns="" xmlns:a14="http://schemas.microsoft.com/office/drawing/2010/main"/>
              </a:ext>
            </a:extLst>
          </a:blip>
          <a:srcRect/>
          <a:stretch>
            <a:fillRect/>
          </a:stretch>
        </p:blipFill>
        <p:spPr bwMode="auto">
          <a:xfrm flipH="1" flipV="1">
            <a:off x="10750608" y="188975"/>
            <a:ext cx="1252043" cy="125204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www.playcast.ru/uploads/2019/08/07/27334772.png"/>
          <p:cNvPicPr>
            <a:picLocks noChangeAspect="1" noChangeArrowheads="1"/>
          </p:cNvPicPr>
          <p:nvPr userDrawn="1"/>
        </p:nvPicPr>
        <p:blipFill>
          <a:blip r:embed="rId4" cstate="email">
            <a:extLst>
              <a:ext uri="{28A0092B-C50C-407E-A947-70E740481C1C}">
                <a14:useLocalDpi xmlns="" xmlns:a14="http://schemas.microsoft.com/office/drawing/2010/main"/>
              </a:ext>
            </a:extLst>
          </a:blip>
          <a:srcRect/>
          <a:stretch>
            <a:fillRect/>
          </a:stretch>
        </p:blipFill>
        <p:spPr bwMode="auto">
          <a:xfrm flipV="1">
            <a:off x="179461" y="185738"/>
            <a:ext cx="1252043" cy="125204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142622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pic>
        <p:nvPicPr>
          <p:cNvPr id="11" name="Picture 8" descr="https://pics.loveplanet.ru/1/foto/01/5d/015d39b6/eyxYtbolNbDTCCGkzygg=_.jpg?p=b_"/>
          <p:cNvPicPr>
            <a:picLocks noChangeAspect="1" noChangeArrowheads="1"/>
          </p:cNvPicPr>
          <p:nvPr userDrawn="1"/>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92596" y="5365574"/>
            <a:ext cx="1163635" cy="135421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Рисунок 11"/>
          <p:cNvPicPr>
            <a:picLocks noChangeAspect="1"/>
          </p:cNvPicPr>
          <p:nvPr userDrawn="1"/>
        </p:nvPicPr>
        <p:blipFill rotWithShape="1">
          <a:blip r:embed="rId3" cstate="email">
            <a:duotone>
              <a:schemeClr val="accent1">
                <a:shade val="45000"/>
                <a:satMod val="135000"/>
              </a:schemeClr>
              <a:prstClr val="white"/>
            </a:duotone>
            <a:extLst>
              <a:ext uri="{28A0092B-C50C-407E-A947-70E740481C1C}">
                <a14:useLocalDpi xmlns="" xmlns:a14="http://schemas.microsoft.com/office/drawing/2010/main"/>
              </a:ext>
            </a:extLst>
          </a:blip>
          <a:srcRect l="21835" t="10518" r="38403" b="49947"/>
          <a:stretch/>
        </p:blipFill>
        <p:spPr>
          <a:xfrm>
            <a:off x="10691033" y="137101"/>
            <a:ext cx="1410482" cy="620854"/>
          </a:xfrm>
          <a:prstGeom prst="rect">
            <a:avLst/>
          </a:prstGeom>
        </p:spPr>
      </p:pic>
      <p:pic>
        <p:nvPicPr>
          <p:cNvPr id="13" name="Рисунок 12"/>
          <p:cNvPicPr>
            <a:picLocks noChangeAspect="1"/>
          </p:cNvPicPr>
          <p:nvPr userDrawn="1"/>
        </p:nvPicPr>
        <p:blipFill rotWithShape="1">
          <a:blip r:embed="rId4" cstate="email">
            <a:duotone>
              <a:schemeClr val="accent1">
                <a:shade val="45000"/>
                <a:satMod val="135000"/>
              </a:schemeClr>
              <a:prstClr val="white"/>
            </a:duotone>
            <a:extLst>
              <a:ext uri="{28A0092B-C50C-407E-A947-70E740481C1C}">
                <a14:useLocalDpi xmlns="" xmlns:a14="http://schemas.microsoft.com/office/drawing/2010/main"/>
              </a:ext>
            </a:extLst>
          </a:blip>
          <a:srcRect l="10740" t="44716" r="44044"/>
          <a:stretch/>
        </p:blipFill>
        <p:spPr>
          <a:xfrm flipV="1">
            <a:off x="10954300" y="453453"/>
            <a:ext cx="1147215" cy="620970"/>
          </a:xfrm>
          <a:prstGeom prst="rect">
            <a:avLst/>
          </a:prstGeom>
        </p:spPr>
      </p:pic>
      <p:pic>
        <p:nvPicPr>
          <p:cNvPr id="9" name="Picture 2" descr="http://gifok.net/images/2015/10/24/Sweet-Valentine_4_125.png"/>
          <p:cNvPicPr>
            <a:picLocks noChangeAspect="1" noChangeArrowheads="1"/>
          </p:cNvPicPr>
          <p:nvPr userDrawn="1"/>
        </p:nvPicPr>
        <p:blipFill>
          <a:blip r:embed="rId5"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530978" y="6057839"/>
            <a:ext cx="1611460" cy="6926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241130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34584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335668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5E1165F-F315-4CE6-B5E0-29BBEB7C426E}" type="datetimeFigureOut">
              <a:rPr lang="ru-RU" smtClean="0"/>
              <a:pPr/>
              <a:t>25.11.2020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01A6BB-6EBD-416F-BA75-CCA0B939646D}" type="slidenum">
              <a:rPr lang="ru-RU" smtClean="0"/>
              <a:pPr/>
              <a:t>‹#›</a:t>
            </a:fld>
            <a:endParaRPr lang="ru-RU"/>
          </a:p>
        </p:txBody>
      </p:sp>
    </p:spTree>
    <p:extLst>
      <p:ext uri="{BB962C8B-B14F-4D97-AF65-F5344CB8AC3E}">
        <p14:creationId xmlns="" xmlns:p14="http://schemas.microsoft.com/office/powerpoint/2010/main" val="333901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Рамка 6"/>
          <p:cNvSpPr/>
          <p:nvPr userDrawn="1"/>
        </p:nvSpPr>
        <p:spPr>
          <a:xfrm>
            <a:off x="0" y="0"/>
            <a:ext cx="12192000" cy="6858000"/>
          </a:xfrm>
          <a:prstGeom prst="frame">
            <a:avLst>
              <a:gd name="adj1" fmla="val 2208"/>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solidFill>
                <a:schemeClr val="tx1"/>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1165F-F315-4CE6-B5E0-29BBEB7C426E}" type="datetimeFigureOut">
              <a:rPr lang="ru-RU" smtClean="0"/>
              <a:pPr/>
              <a:t>25.11.2020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1A6BB-6EBD-416F-BA75-CCA0B939646D}" type="slidenum">
              <a:rPr lang="ru-RU" smtClean="0"/>
              <a:pPr/>
              <a:t>‹#›</a:t>
            </a:fld>
            <a:endParaRPr lang="ru-RU"/>
          </a:p>
        </p:txBody>
      </p:sp>
      <p:sp>
        <p:nvSpPr>
          <p:cNvPr id="8" name="Прямоугольник 7"/>
          <p:cNvSpPr/>
          <p:nvPr userDrawn="1"/>
        </p:nvSpPr>
        <p:spPr>
          <a:xfrm>
            <a:off x="11353800" y="6673334"/>
            <a:ext cx="829073" cy="184666"/>
          </a:xfrm>
          <a:prstGeom prst="rect">
            <a:avLst/>
          </a:prstGeom>
        </p:spPr>
        <p:txBody>
          <a:bodyPr wrap="none">
            <a:spAutoFit/>
          </a:bodyPr>
          <a:lstStyle/>
          <a:p>
            <a:pPr algn="ctr"/>
            <a:r>
              <a:rPr lang="ru-RU" sz="600" b="0" dirty="0" smtClean="0">
                <a:solidFill>
                  <a:schemeClr val="accent1">
                    <a:lumMod val="20000"/>
                    <a:lumOff val="80000"/>
                  </a:schemeClr>
                </a:solidFill>
                <a:latin typeface="AGReverance" pitchFamily="2" charset="0"/>
              </a:rPr>
              <a:t>© </a:t>
            </a:r>
            <a:r>
              <a:rPr lang="ru-RU" sz="600" b="0" dirty="0">
                <a:solidFill>
                  <a:schemeClr val="accent1">
                    <a:lumMod val="20000"/>
                    <a:lumOff val="80000"/>
                  </a:schemeClr>
                </a:solidFill>
                <a:latin typeface="AGReverance" pitchFamily="2" charset="0"/>
              </a:rPr>
              <a:t>Полшкова В.В., </a:t>
            </a:r>
            <a:r>
              <a:rPr lang="ru-RU" sz="600" b="0" dirty="0" smtClean="0">
                <a:solidFill>
                  <a:schemeClr val="accent1">
                    <a:lumMod val="20000"/>
                    <a:lumOff val="80000"/>
                  </a:schemeClr>
                </a:solidFill>
                <a:latin typeface="AGReverance" pitchFamily="2" charset="0"/>
              </a:rPr>
              <a:t>2019</a:t>
            </a:r>
            <a:endParaRPr lang="ru-RU" sz="600" b="0" dirty="0">
              <a:solidFill>
                <a:schemeClr val="accent1">
                  <a:lumMod val="20000"/>
                  <a:lumOff val="80000"/>
                </a:schemeClr>
              </a:solidFill>
              <a:latin typeface="AGReverance" pitchFamily="2" charset="0"/>
            </a:endParaRPr>
          </a:p>
        </p:txBody>
      </p:sp>
    </p:spTree>
    <p:extLst>
      <p:ext uri="{BB962C8B-B14F-4D97-AF65-F5344CB8AC3E}">
        <p14:creationId xmlns="" xmlns:p14="http://schemas.microsoft.com/office/powerpoint/2010/main" val="29206641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8" r:id="rId3"/>
    <p:sldLayoutId id="2147483689" r:id="rId4"/>
    <p:sldLayoutId id="2147483691" r:id="rId5"/>
    <p:sldLayoutId id="2147483690"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AGReveranc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GReveranc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GReveranc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GReveranc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Reveranc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GReveranc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7086" y="2771335"/>
            <a:ext cx="9144000" cy="2152357"/>
          </a:xfrm>
        </p:spPr>
        <p:txBody>
          <a:bodyPr>
            <a:normAutofit fontScale="90000"/>
          </a:bodyPr>
          <a:lstStyle/>
          <a:p>
            <a:r>
              <a:rPr lang="ru-RU" sz="4000" i="1" dirty="0" smtClean="0">
                <a:solidFill>
                  <a:schemeClr val="accent4">
                    <a:lumMod val="50000"/>
                  </a:schemeClr>
                </a:solidFill>
              </a:rPr>
              <a:t/>
            </a:r>
            <a:br>
              <a:rPr lang="ru-RU" sz="4000" i="1" dirty="0" smtClean="0">
                <a:solidFill>
                  <a:schemeClr val="accent4">
                    <a:lumMod val="50000"/>
                  </a:schemeClr>
                </a:solidFill>
              </a:rPr>
            </a:br>
            <a:r>
              <a:rPr lang="ru-RU" sz="4000" i="1" dirty="0" smtClean="0">
                <a:solidFill>
                  <a:schemeClr val="accent4">
                    <a:lumMod val="50000"/>
                  </a:schemeClr>
                </a:solidFill>
              </a:rPr>
              <a:t/>
            </a:r>
            <a:br>
              <a:rPr lang="ru-RU" sz="4000" i="1" dirty="0" smtClean="0">
                <a:solidFill>
                  <a:schemeClr val="accent4">
                    <a:lumMod val="50000"/>
                  </a:schemeClr>
                </a:solidFill>
              </a:rPr>
            </a:br>
            <a:r>
              <a:rPr lang="ru-RU" sz="4000" b="1" i="1" dirty="0" smtClean="0">
                <a:solidFill>
                  <a:schemeClr val="accent4">
                    <a:lumMod val="50000"/>
                  </a:schemeClr>
                </a:solidFill>
              </a:rPr>
              <a:t>Методические рекомендации</a:t>
            </a:r>
            <a:r>
              <a:rPr lang="ru-RU" sz="4000" i="1" dirty="0" smtClean="0">
                <a:solidFill>
                  <a:schemeClr val="accent4">
                    <a:lumMod val="50000"/>
                  </a:schemeClr>
                </a:solidFill>
              </a:rPr>
              <a:t/>
            </a:r>
            <a:br>
              <a:rPr lang="ru-RU" sz="4000" i="1" dirty="0" smtClean="0">
                <a:solidFill>
                  <a:schemeClr val="accent4">
                    <a:lumMod val="50000"/>
                  </a:schemeClr>
                </a:solidFill>
              </a:rPr>
            </a:br>
            <a:r>
              <a:rPr lang="ru-RU" sz="4000" i="1" dirty="0" smtClean="0">
                <a:solidFill>
                  <a:schemeClr val="accent4">
                    <a:lumMod val="50000"/>
                  </a:schemeClr>
                </a:solidFill>
              </a:rPr>
              <a:t> для воспитателей по проведению мероприятий, посвященных Дню матери.</a:t>
            </a:r>
            <a:endParaRPr lang="ru-RU" sz="4000" i="1" dirty="0">
              <a:solidFill>
                <a:schemeClr val="accent4">
                  <a:lumMod val="50000"/>
                </a:schemeClr>
              </a:solidFill>
            </a:endParaRPr>
          </a:p>
        </p:txBody>
      </p:sp>
      <p:sp>
        <p:nvSpPr>
          <p:cNvPr id="3" name="Подзаголовок 2"/>
          <p:cNvSpPr>
            <a:spLocks noGrp="1"/>
          </p:cNvSpPr>
          <p:nvPr>
            <p:ph type="subTitle" idx="1"/>
          </p:nvPr>
        </p:nvSpPr>
        <p:spPr>
          <a:xfrm>
            <a:off x="1117086" y="5472331"/>
            <a:ext cx="9144000" cy="709513"/>
          </a:xfrm>
        </p:spPr>
        <p:txBody>
          <a:bodyPr>
            <a:noAutofit/>
          </a:bodyPr>
          <a:lstStyle/>
          <a:p>
            <a:pPr algn="r"/>
            <a:r>
              <a:rPr lang="ru-RU" i="1" dirty="0" smtClean="0">
                <a:solidFill>
                  <a:srgbClr val="FF0066"/>
                </a:solidFill>
              </a:rPr>
              <a:t>Заведующая дошкольным отделением:</a:t>
            </a:r>
          </a:p>
          <a:p>
            <a:pPr algn="r"/>
            <a:r>
              <a:rPr lang="ru-RU" i="1" dirty="0" smtClean="0">
                <a:solidFill>
                  <a:srgbClr val="FF0066"/>
                </a:solidFill>
              </a:rPr>
              <a:t>Савицкая Н.А</a:t>
            </a:r>
            <a:endParaRPr lang="ru-RU" i="1" dirty="0">
              <a:solidFill>
                <a:srgbClr val="FF0066"/>
              </a:solidFill>
            </a:endParaRPr>
          </a:p>
        </p:txBody>
      </p:sp>
    </p:spTree>
    <p:extLst>
      <p:ext uri="{BB962C8B-B14F-4D97-AF65-F5344CB8AC3E}">
        <p14:creationId xmlns="" xmlns:p14="http://schemas.microsoft.com/office/powerpoint/2010/main" val="785371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0806" y="689317"/>
            <a:ext cx="5782994" cy="5487646"/>
          </a:xfrm>
        </p:spPr>
        <p:txBody>
          <a:bodyPr>
            <a:normAutofit lnSpcReduction="10000"/>
          </a:bodyPr>
          <a:lstStyle/>
          <a:p>
            <a:pPr algn="ctr">
              <a:buNone/>
            </a:pPr>
            <a:r>
              <a:rPr lang="ru-RU" dirty="0" smtClean="0"/>
              <a:t>Уважаемые коллеги! </a:t>
            </a:r>
          </a:p>
          <a:p>
            <a:pPr indent="540000">
              <a:buNone/>
            </a:pPr>
            <a:r>
              <a:rPr lang="ru-RU" dirty="0" smtClean="0"/>
              <a:t>Успехов вам в работе по формированию в детских сердцах, в детском сознании почитания, уважения и любви не только к своей собственной маме, но и к Матери вообще, как общечеловеческой ценности, близкой и дорогой всем народам Земли!    Главное, чтобы за многогранными обещаниями и лозунгами не ушло из нашей жизни то тепло, которое извечно связывает на всю жизнь родителей и детей.</a:t>
            </a:r>
          </a:p>
          <a:p>
            <a:endParaRPr lang="ru-RU" dirty="0"/>
          </a:p>
        </p:txBody>
      </p:sp>
      <p:pic>
        <p:nvPicPr>
          <p:cNvPr id="5" name="Рисунок 4" descr="https://www.culture.ru/storage/images/25cfe135e49788b396d28c7bc7944fe2/0aa1525d5105f63c67d0b6fb9f5d5ed0.jpg"/>
          <p:cNvPicPr/>
          <p:nvPr/>
        </p:nvPicPr>
        <p:blipFill>
          <a:blip r:embed="rId2" cstate="print"/>
          <a:srcRect l="25059" r="28573"/>
          <a:stretch>
            <a:fillRect/>
          </a:stretch>
        </p:blipFill>
        <p:spPr bwMode="auto">
          <a:xfrm>
            <a:off x="787792" y="478302"/>
            <a:ext cx="4909624" cy="557080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zabavnik.club/wp-content/uploads/Kartinki_dlya_detskogo_sada_ko_dnyu_materi_11_01030950.png"/>
          <p:cNvPicPr/>
          <p:nvPr/>
        </p:nvPicPr>
        <p:blipFill>
          <a:blip r:embed="rId2" cstate="print"/>
          <a:srcRect/>
          <a:stretch>
            <a:fillRect/>
          </a:stretch>
        </p:blipFill>
        <p:spPr bwMode="auto">
          <a:xfrm>
            <a:off x="307144" y="1280159"/>
            <a:ext cx="2548598" cy="4262511"/>
          </a:xfrm>
          <a:prstGeom prst="rect">
            <a:avLst/>
          </a:prstGeom>
          <a:noFill/>
          <a:ln w="9525">
            <a:noFill/>
            <a:miter lim="800000"/>
            <a:headEnd/>
            <a:tailEnd/>
          </a:ln>
        </p:spPr>
      </p:pic>
      <p:sp>
        <p:nvSpPr>
          <p:cNvPr id="3" name="Объект 2"/>
          <p:cNvSpPr>
            <a:spLocks noGrp="1"/>
          </p:cNvSpPr>
          <p:nvPr>
            <p:ph idx="1"/>
          </p:nvPr>
        </p:nvSpPr>
        <p:spPr>
          <a:xfrm>
            <a:off x="2602522" y="576775"/>
            <a:ext cx="8751277" cy="5600188"/>
          </a:xfrm>
        </p:spPr>
        <p:txBody>
          <a:bodyPr>
            <a:normAutofit fontScale="92500" lnSpcReduction="10000"/>
          </a:bodyPr>
          <a:lstStyle/>
          <a:p>
            <a:pPr indent="540000" algn="just">
              <a:buNone/>
            </a:pPr>
            <a:r>
              <a:rPr lang="ru-RU" dirty="0" smtClean="0">
                <a:solidFill>
                  <a:schemeClr val="accent1">
                    <a:lumMod val="50000"/>
                  </a:schemeClr>
                </a:solidFill>
              </a:rPr>
              <a:t>В календаре праздников существует одна особенная дата, посвященная</a:t>
            </a:r>
            <a:r>
              <a:rPr lang="ru-RU" b="1" dirty="0" smtClean="0">
                <a:solidFill>
                  <a:schemeClr val="accent1">
                    <a:lumMod val="50000"/>
                  </a:schemeClr>
                </a:solidFill>
              </a:rPr>
              <a:t> </a:t>
            </a:r>
            <a:r>
              <a:rPr lang="ru-RU" dirty="0" smtClean="0">
                <a:solidFill>
                  <a:schemeClr val="accent1">
                    <a:lumMod val="50000"/>
                  </a:schemeClr>
                </a:solidFill>
              </a:rPr>
              <a:t>самому важному человеку в жизни каждого из нас – маме. Как известно, праздник посвященный всем матерям, в России появился достаточно недавно, но уже полюбился народом и всегда ожидается с особенным чувством.</a:t>
            </a:r>
          </a:p>
          <a:p>
            <a:pPr indent="540000" algn="just">
              <a:buNone/>
            </a:pPr>
            <a:r>
              <a:rPr lang="ru-RU" dirty="0" smtClean="0">
                <a:solidFill>
                  <a:schemeClr val="accent1">
                    <a:lumMod val="50000"/>
                  </a:schemeClr>
                </a:solidFill>
              </a:rPr>
              <a:t>Праздник </a:t>
            </a:r>
            <a:r>
              <a:rPr lang="ru-RU" i="1" dirty="0" smtClean="0">
                <a:solidFill>
                  <a:schemeClr val="accent1">
                    <a:lumMod val="50000"/>
                  </a:schemeClr>
                </a:solidFill>
              </a:rPr>
              <a:t>«День </a:t>
            </a:r>
            <a:r>
              <a:rPr lang="ru-RU" dirty="0" smtClean="0">
                <a:solidFill>
                  <a:schemeClr val="accent1">
                    <a:lumMod val="50000"/>
                  </a:schemeClr>
                </a:solidFill>
              </a:rPr>
              <a:t>матери в России</a:t>
            </a:r>
            <a:r>
              <a:rPr lang="ru-RU" b="1" dirty="0" smtClean="0">
                <a:solidFill>
                  <a:schemeClr val="accent1">
                    <a:lumMod val="50000"/>
                  </a:schemeClr>
                </a:solidFill>
              </a:rPr>
              <a:t>»</a:t>
            </a:r>
            <a:r>
              <a:rPr lang="ru-RU" dirty="0" smtClean="0">
                <a:solidFill>
                  <a:schemeClr val="accent1">
                    <a:lumMod val="50000"/>
                  </a:schemeClr>
                </a:solidFill>
              </a:rPr>
              <a:t> постепенно приобретает все большую популярность. И это очень хорошо, т. к. хотя бы один день в году наши мамы могут почувствовать всю нашу любовь и заботу. В этот день они слышат в свой адрес множество добрых и приятных слов, получают поздравления от своих детей. Кроме того, в городах нашей страны в этот день проводятся праздничные мероприятия</a:t>
            </a:r>
            <a:r>
              <a:rPr lang="ru-RU" b="1" dirty="0" smtClean="0">
                <a:solidFill>
                  <a:schemeClr val="accent1">
                    <a:lumMod val="50000"/>
                  </a:schemeClr>
                </a:solidFill>
              </a:rPr>
              <a:t>:</a:t>
            </a:r>
            <a:r>
              <a:rPr lang="ru-RU" dirty="0" smtClean="0">
                <a:solidFill>
                  <a:schemeClr val="accent1">
                    <a:lumMod val="50000"/>
                  </a:schemeClr>
                </a:solidFill>
              </a:rPr>
              <a:t> концерты, конкурсы. </a:t>
            </a:r>
          </a:p>
          <a:p>
            <a:pPr indent="540000" algn="just">
              <a:buNone/>
            </a:pPr>
            <a:r>
              <a:rPr lang="ru-RU" dirty="0" smtClean="0">
                <a:solidFill>
                  <a:schemeClr val="accent1">
                    <a:lumMod val="50000"/>
                  </a:schemeClr>
                </a:solidFill>
              </a:rPr>
              <a:t>Все мероприятия должны быть направлены на то</a:t>
            </a:r>
            <a:r>
              <a:rPr lang="ru-RU" b="1" dirty="0" smtClean="0">
                <a:solidFill>
                  <a:schemeClr val="accent1">
                    <a:lumMod val="50000"/>
                  </a:schemeClr>
                </a:solidFill>
              </a:rPr>
              <a:t>,</a:t>
            </a:r>
            <a:r>
              <a:rPr lang="ru-RU" dirty="0" smtClean="0">
                <a:solidFill>
                  <a:schemeClr val="accent1">
                    <a:lumMod val="50000"/>
                  </a:schemeClr>
                </a:solidFill>
              </a:rPr>
              <a:t> чтобы вызвать у детей радостный эмоциональный настрой.</a:t>
            </a:r>
          </a:p>
          <a:p>
            <a:endParaRPr lang="ru-RU" dirty="0"/>
          </a:p>
        </p:txBody>
      </p:sp>
    </p:spTree>
    <p:extLst>
      <p:ext uri="{BB962C8B-B14F-4D97-AF65-F5344CB8AC3E}">
        <p14:creationId xmlns="" xmlns:p14="http://schemas.microsoft.com/office/powerpoint/2010/main" val="187259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i12.fotocdn.net/s121/a9ffc1365c2bdb10/user_l/2767561759.jpg"/>
          <p:cNvPicPr/>
          <p:nvPr/>
        </p:nvPicPr>
        <p:blipFill>
          <a:blip r:embed="rId2" cstate="print"/>
          <a:srcRect l="15695" t="1898" r="27055" b="12555"/>
          <a:stretch>
            <a:fillRect/>
          </a:stretch>
        </p:blipFill>
        <p:spPr bwMode="auto">
          <a:xfrm>
            <a:off x="8257736" y="1758462"/>
            <a:ext cx="3756073" cy="4768948"/>
          </a:xfrm>
          <a:prstGeom prst="rect">
            <a:avLst/>
          </a:prstGeom>
          <a:noFill/>
          <a:ln w="9525">
            <a:noFill/>
            <a:miter lim="800000"/>
            <a:headEnd/>
            <a:tailEnd/>
          </a:ln>
        </p:spPr>
      </p:pic>
      <p:sp>
        <p:nvSpPr>
          <p:cNvPr id="2" name="Заголовок 1"/>
          <p:cNvSpPr>
            <a:spLocks noGrp="1"/>
          </p:cNvSpPr>
          <p:nvPr>
            <p:ph type="title"/>
          </p:nvPr>
        </p:nvSpPr>
        <p:spPr>
          <a:xfrm>
            <a:off x="838200" y="337625"/>
            <a:ext cx="10515600" cy="1041009"/>
          </a:xfrm>
        </p:spPr>
        <p:txBody>
          <a:bodyPr>
            <a:normAutofit fontScale="90000"/>
          </a:bodyPr>
          <a:lstStyle/>
          <a:p>
            <a:pPr algn="ctr"/>
            <a:r>
              <a:rPr lang="ru-RU" b="1" dirty="0" smtClean="0">
                <a:solidFill>
                  <a:schemeClr val="accent1">
                    <a:lumMod val="50000"/>
                  </a:schemeClr>
                </a:solidFill>
              </a:rPr>
              <a:t/>
            </a:r>
            <a:br>
              <a:rPr lang="ru-RU" b="1" dirty="0" smtClean="0">
                <a:solidFill>
                  <a:schemeClr val="accent1">
                    <a:lumMod val="50000"/>
                  </a:schemeClr>
                </a:solidFill>
              </a:rPr>
            </a:br>
            <a:r>
              <a:rPr lang="ru-RU" b="1" dirty="0" smtClean="0">
                <a:solidFill>
                  <a:schemeClr val="accent1">
                    <a:lumMod val="50000"/>
                  </a:schemeClr>
                </a:solidFill>
              </a:rPr>
              <a:t>Основные направления работы</a:t>
            </a:r>
            <a:r>
              <a:rPr lang="ru-RU" dirty="0" smtClean="0"/>
              <a:t>: </a:t>
            </a:r>
            <a:br>
              <a:rPr lang="ru-RU" dirty="0" smtClean="0"/>
            </a:br>
            <a:endParaRPr lang="ru-RU" dirty="0"/>
          </a:p>
        </p:txBody>
      </p:sp>
      <p:sp>
        <p:nvSpPr>
          <p:cNvPr id="3" name="Объект 2"/>
          <p:cNvSpPr>
            <a:spLocks noGrp="1"/>
          </p:cNvSpPr>
          <p:nvPr>
            <p:ph idx="1"/>
          </p:nvPr>
        </p:nvSpPr>
        <p:spPr>
          <a:xfrm>
            <a:off x="838200" y="1825625"/>
            <a:ext cx="7982243" cy="4351338"/>
          </a:xfrm>
        </p:spPr>
        <p:txBody>
          <a:bodyPr/>
          <a:lstStyle/>
          <a:p>
            <a:pPr>
              <a:buNone/>
            </a:pPr>
            <a:r>
              <a:rPr lang="ru-RU" dirty="0" smtClean="0">
                <a:solidFill>
                  <a:schemeClr val="accent1">
                    <a:lumMod val="50000"/>
                  </a:schemeClr>
                </a:solidFill>
              </a:rPr>
              <a:t>1. Обобщить знания детей дошкольного возраста о международном празднике «День матери»; </a:t>
            </a:r>
          </a:p>
          <a:p>
            <a:pPr>
              <a:buNone/>
            </a:pPr>
            <a:r>
              <a:rPr lang="ru-RU" dirty="0" smtClean="0">
                <a:solidFill>
                  <a:schemeClr val="accent1">
                    <a:lumMod val="50000"/>
                  </a:schemeClr>
                </a:solidFill>
              </a:rPr>
              <a:t>2. Побудить детей выразить благодарность своим матерям за заботу через продуктивную деятельность (рисование, лепку); </a:t>
            </a:r>
          </a:p>
          <a:p>
            <a:pPr>
              <a:buNone/>
            </a:pPr>
            <a:r>
              <a:rPr lang="ru-RU" dirty="0" smtClean="0">
                <a:solidFill>
                  <a:schemeClr val="accent1">
                    <a:lumMod val="50000"/>
                  </a:schemeClr>
                </a:solidFill>
              </a:rPr>
              <a:t>3. Развить инициативность и творчество у детей дошкольного возраста; </a:t>
            </a:r>
          </a:p>
          <a:p>
            <a:pPr>
              <a:buNone/>
            </a:pPr>
            <a:r>
              <a:rPr lang="ru-RU" dirty="0" smtClean="0">
                <a:solidFill>
                  <a:schemeClr val="accent1">
                    <a:lumMod val="50000"/>
                  </a:schemeClr>
                </a:solidFill>
              </a:rPr>
              <a:t>4. Воспитывать доброжелательное общение детей в играх, продуктивной совместной деятельности между сверстниками и взрослыми.</a:t>
            </a:r>
          </a:p>
          <a:p>
            <a:endParaRPr lang="ru-RU" dirty="0"/>
          </a:p>
        </p:txBody>
      </p:sp>
    </p:spTree>
    <p:extLst>
      <p:ext uri="{BB962C8B-B14F-4D97-AF65-F5344CB8AC3E}">
        <p14:creationId xmlns="" xmlns:p14="http://schemas.microsoft.com/office/powerpoint/2010/main" val="135155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www.clipartmax.com/png/full/58-580724_mother-and-child-mother-and-child-transparent.png"/>
          <p:cNvPicPr/>
          <p:nvPr/>
        </p:nvPicPr>
        <p:blipFill>
          <a:blip r:embed="rId2" cstate="print"/>
          <a:srcRect/>
          <a:stretch>
            <a:fillRect/>
          </a:stretch>
        </p:blipFill>
        <p:spPr bwMode="auto">
          <a:xfrm>
            <a:off x="490651" y="393895"/>
            <a:ext cx="3335762" cy="5173101"/>
          </a:xfrm>
          <a:prstGeom prst="rect">
            <a:avLst/>
          </a:prstGeom>
          <a:noFill/>
          <a:ln w="9525">
            <a:noFill/>
            <a:miter lim="800000"/>
            <a:headEnd/>
            <a:tailEnd/>
          </a:ln>
        </p:spPr>
      </p:pic>
      <p:sp>
        <p:nvSpPr>
          <p:cNvPr id="2" name="Заголовок 1"/>
          <p:cNvSpPr>
            <a:spLocks noGrp="1"/>
          </p:cNvSpPr>
          <p:nvPr>
            <p:ph type="title"/>
          </p:nvPr>
        </p:nvSpPr>
        <p:spPr>
          <a:xfrm>
            <a:off x="3967088" y="393895"/>
            <a:ext cx="5401995" cy="618979"/>
          </a:xfrm>
        </p:spPr>
        <p:txBody>
          <a:bodyPr>
            <a:normAutofit fontScale="90000"/>
          </a:bodyPr>
          <a:lstStyle/>
          <a:p>
            <a:pPr algn="ctr"/>
            <a:r>
              <a:rPr lang="ru-RU" b="1" dirty="0" smtClean="0">
                <a:solidFill>
                  <a:schemeClr val="accent1">
                    <a:lumMod val="50000"/>
                  </a:schemeClr>
                </a:solidFill>
              </a:rPr>
              <a:t/>
            </a:r>
            <a:br>
              <a:rPr lang="ru-RU" b="1" dirty="0" smtClean="0">
                <a:solidFill>
                  <a:schemeClr val="accent1">
                    <a:lumMod val="50000"/>
                  </a:schemeClr>
                </a:solidFill>
              </a:rPr>
            </a:br>
            <a:r>
              <a:rPr lang="ru-RU" b="1" dirty="0" smtClean="0">
                <a:solidFill>
                  <a:schemeClr val="accent1">
                    <a:lumMod val="50000"/>
                  </a:schemeClr>
                </a:solidFill>
              </a:rPr>
              <a:t>БЕСЕДЫ.</a:t>
            </a:r>
            <a:r>
              <a:rPr lang="ru-RU" dirty="0" smtClean="0"/>
              <a:t/>
            </a:r>
            <a:br>
              <a:rPr lang="ru-RU" dirty="0" smtClean="0"/>
            </a:br>
            <a:endParaRPr lang="ru-RU" dirty="0"/>
          </a:p>
        </p:txBody>
      </p:sp>
      <p:sp>
        <p:nvSpPr>
          <p:cNvPr id="3" name="Объект 2"/>
          <p:cNvSpPr>
            <a:spLocks noGrp="1"/>
          </p:cNvSpPr>
          <p:nvPr>
            <p:ph idx="1"/>
          </p:nvPr>
        </p:nvSpPr>
        <p:spPr>
          <a:xfrm>
            <a:off x="3038622" y="1730326"/>
            <a:ext cx="8750104" cy="4895556"/>
          </a:xfrm>
        </p:spPr>
        <p:txBody>
          <a:bodyPr>
            <a:normAutofit fontScale="77500" lnSpcReduction="20000"/>
          </a:bodyPr>
          <a:lstStyle/>
          <a:p>
            <a:r>
              <a:rPr lang="ru-RU" sz="2400" b="1" dirty="0" smtClean="0">
                <a:solidFill>
                  <a:schemeClr val="accent1">
                    <a:lumMod val="50000"/>
                  </a:schemeClr>
                </a:solidFill>
              </a:rPr>
              <a:t>Беседа на тему: «Моя родословная».</a:t>
            </a:r>
            <a:endParaRPr lang="ru-RU" sz="2400" dirty="0" smtClean="0">
              <a:solidFill>
                <a:schemeClr val="accent1">
                  <a:lumMod val="50000"/>
                </a:schemeClr>
              </a:solidFill>
            </a:endParaRPr>
          </a:p>
          <a:p>
            <a:r>
              <a:rPr lang="ru-RU" sz="2400" dirty="0" smtClean="0">
                <a:solidFill>
                  <a:schemeClr val="accent1">
                    <a:lumMod val="50000"/>
                  </a:schemeClr>
                </a:solidFill>
              </a:rPr>
              <a:t>Цель: Знать членов своей семьи; имя, отчество родителей; воспитывать умение выражать чувства благодарности в ответ на любовь и заботу близких людей; представление о правдивости; выяснить приоритет ребенка в семье. </a:t>
            </a:r>
          </a:p>
          <a:p>
            <a:r>
              <a:rPr lang="ru-RU" sz="2400" b="1" dirty="0" smtClean="0">
                <a:solidFill>
                  <a:schemeClr val="accent1">
                    <a:lumMod val="50000"/>
                  </a:schemeClr>
                </a:solidFill>
              </a:rPr>
              <a:t>Беседа на тему: «Все профессии важны».</a:t>
            </a:r>
            <a:endParaRPr lang="ru-RU" sz="2400" dirty="0" smtClean="0">
              <a:solidFill>
                <a:schemeClr val="accent1">
                  <a:lumMod val="50000"/>
                </a:schemeClr>
              </a:solidFill>
            </a:endParaRPr>
          </a:p>
          <a:p>
            <a:r>
              <a:rPr lang="ru-RU" sz="2400" dirty="0" smtClean="0">
                <a:solidFill>
                  <a:schemeClr val="accent1">
                    <a:lumMod val="50000"/>
                  </a:schemeClr>
                </a:solidFill>
              </a:rPr>
              <a:t>Цель: Расширять и обогащать знания и представления детей о профессиях, о труде. Воспитывать уважительное отношение к людям разных профессий. Закрепить умение аргументировать свои ответы; развивать логическое мышление.</a:t>
            </a:r>
          </a:p>
          <a:p>
            <a:r>
              <a:rPr lang="ru-RU" sz="2400" b="1" dirty="0" smtClean="0">
                <a:solidFill>
                  <a:schemeClr val="accent1">
                    <a:lumMod val="50000"/>
                  </a:schemeClr>
                </a:solidFill>
              </a:rPr>
              <a:t>Беседа на тему: «Традиции моей семьи».</a:t>
            </a:r>
            <a:endParaRPr lang="ru-RU" sz="2400" dirty="0" smtClean="0">
              <a:solidFill>
                <a:schemeClr val="accent1">
                  <a:lumMod val="50000"/>
                </a:schemeClr>
              </a:solidFill>
            </a:endParaRPr>
          </a:p>
          <a:p>
            <a:r>
              <a:rPr lang="ru-RU" sz="2400" dirty="0" smtClean="0">
                <a:solidFill>
                  <a:schemeClr val="accent1">
                    <a:lumMod val="50000"/>
                  </a:schemeClr>
                </a:solidFill>
              </a:rPr>
              <a:t>Цель: Углубить представления воспитанников о ценности семьи и соблюдении добрых традиций, объединяющих родных и близких. Задачи: раскрыть значение понятия «семейные традиции» на примере трудолюбия, гостеприимства, заботы о близких, проведения праздников и организации совместного отдыха; формировать навыки ответственного поведения в семье.</a:t>
            </a:r>
            <a:r>
              <a:rPr lang="ru-RU" sz="2400" b="1" dirty="0" smtClean="0">
                <a:solidFill>
                  <a:schemeClr val="accent1">
                    <a:lumMod val="50000"/>
                  </a:schemeClr>
                </a:solidFill>
              </a:rPr>
              <a:t> </a:t>
            </a:r>
            <a:endParaRPr lang="ru-RU" sz="2400" dirty="0" smtClean="0">
              <a:solidFill>
                <a:schemeClr val="accent1">
                  <a:lumMod val="50000"/>
                </a:schemeClr>
              </a:solidFill>
            </a:endParaRPr>
          </a:p>
          <a:p>
            <a:r>
              <a:rPr lang="ru-RU" sz="2400" b="1" dirty="0" smtClean="0">
                <a:solidFill>
                  <a:schemeClr val="accent1">
                    <a:lumMod val="50000"/>
                  </a:schemeClr>
                </a:solidFill>
              </a:rPr>
              <a:t>Беседа на тему: «Моя мама».</a:t>
            </a:r>
            <a:r>
              <a:rPr lang="ru-RU" sz="2400" dirty="0" smtClean="0">
                <a:solidFill>
                  <a:schemeClr val="accent1">
                    <a:lumMod val="50000"/>
                  </a:schemeClr>
                </a:solidFill>
              </a:rPr>
              <a:t/>
            </a:r>
            <a:br>
              <a:rPr lang="ru-RU" sz="2400" dirty="0" smtClean="0">
                <a:solidFill>
                  <a:schemeClr val="accent1">
                    <a:lumMod val="50000"/>
                  </a:schemeClr>
                </a:solidFill>
              </a:rPr>
            </a:br>
            <a:r>
              <a:rPr lang="ru-RU" sz="2400" dirty="0" smtClean="0">
                <a:solidFill>
                  <a:schemeClr val="accent1">
                    <a:lumMod val="50000"/>
                  </a:schemeClr>
                </a:solidFill>
              </a:rPr>
              <a:t>Цель: Воспитывать любовь и уважение к матери, способствовать созданию семейных традиций, теплых взаимоотношений в семье.</a:t>
            </a:r>
          </a:p>
          <a:p>
            <a:endParaRPr lang="ru-RU" sz="2400" dirty="0"/>
          </a:p>
        </p:txBody>
      </p:sp>
    </p:spTree>
    <p:extLst>
      <p:ext uri="{BB962C8B-B14F-4D97-AF65-F5344CB8AC3E}">
        <p14:creationId xmlns="" xmlns:p14="http://schemas.microsoft.com/office/powerpoint/2010/main" val="102038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liubavyshka.ru/_ph/27/2/85929777.gif"/>
          <p:cNvPicPr/>
          <p:nvPr/>
        </p:nvPicPr>
        <p:blipFill>
          <a:blip r:embed="rId2" cstate="print"/>
          <a:srcRect/>
          <a:stretch>
            <a:fillRect/>
          </a:stretch>
        </p:blipFill>
        <p:spPr bwMode="auto">
          <a:xfrm>
            <a:off x="8820442" y="1645920"/>
            <a:ext cx="3193367" cy="3552678"/>
          </a:xfrm>
          <a:prstGeom prst="rect">
            <a:avLst/>
          </a:prstGeom>
          <a:noFill/>
          <a:ln w="9525">
            <a:noFill/>
            <a:miter lim="800000"/>
            <a:headEnd/>
            <a:tailEnd/>
          </a:ln>
        </p:spPr>
      </p:pic>
      <p:sp>
        <p:nvSpPr>
          <p:cNvPr id="2" name="Заголовок 1"/>
          <p:cNvSpPr>
            <a:spLocks noGrp="1"/>
          </p:cNvSpPr>
          <p:nvPr>
            <p:ph type="title"/>
          </p:nvPr>
        </p:nvSpPr>
        <p:spPr>
          <a:xfrm>
            <a:off x="2152357" y="464234"/>
            <a:ext cx="7737232" cy="464234"/>
          </a:xfrm>
        </p:spPr>
        <p:txBody>
          <a:bodyPr>
            <a:normAutofit fontScale="90000"/>
          </a:bodyPr>
          <a:lstStyle/>
          <a:p>
            <a:pPr algn="ctr"/>
            <a:r>
              <a:rPr lang="ru-RU" b="1" dirty="0" smtClean="0">
                <a:solidFill>
                  <a:schemeClr val="accent1">
                    <a:lumMod val="50000"/>
                  </a:schemeClr>
                </a:solidFill>
              </a:rPr>
              <a:t/>
            </a:r>
            <a:br>
              <a:rPr lang="ru-RU" b="1" dirty="0" smtClean="0">
                <a:solidFill>
                  <a:schemeClr val="accent1">
                    <a:lumMod val="50000"/>
                  </a:schemeClr>
                </a:solidFill>
              </a:rPr>
            </a:br>
            <a:r>
              <a:rPr lang="ru-RU" sz="4900" b="1" dirty="0" smtClean="0">
                <a:solidFill>
                  <a:schemeClr val="accent1">
                    <a:lumMod val="50000"/>
                  </a:schemeClr>
                </a:solidFill>
              </a:rPr>
              <a:t>Сюжетно-ролевые игры</a:t>
            </a:r>
            <a:r>
              <a:rPr lang="ru-RU" sz="4900" b="1" dirty="0" smtClean="0"/>
              <a:t>:</a:t>
            </a:r>
            <a:r>
              <a:rPr lang="ru-RU" dirty="0" smtClean="0"/>
              <a:t/>
            </a:r>
            <a:br>
              <a:rPr lang="ru-RU" dirty="0" smtClean="0"/>
            </a:br>
            <a:endParaRPr lang="ru-RU" dirty="0"/>
          </a:p>
        </p:txBody>
      </p:sp>
      <p:sp>
        <p:nvSpPr>
          <p:cNvPr id="3" name="Объект 2"/>
          <p:cNvSpPr>
            <a:spLocks noGrp="1"/>
          </p:cNvSpPr>
          <p:nvPr>
            <p:ph idx="1"/>
          </p:nvPr>
        </p:nvSpPr>
        <p:spPr>
          <a:xfrm>
            <a:off x="323557" y="1406769"/>
            <a:ext cx="9340947" cy="5176910"/>
          </a:xfrm>
        </p:spPr>
        <p:txBody>
          <a:bodyPr>
            <a:normAutofit fontScale="85000" lnSpcReduction="10000"/>
          </a:bodyPr>
          <a:lstStyle/>
          <a:p>
            <a:r>
              <a:rPr lang="ru-RU" sz="1700" b="1" dirty="0" smtClean="0">
                <a:solidFill>
                  <a:schemeClr val="accent1">
                    <a:lumMod val="50000"/>
                  </a:schemeClr>
                </a:solidFill>
              </a:rPr>
              <a:t>«Семья».</a:t>
            </a:r>
            <a:endParaRPr lang="ru-RU" sz="1700" dirty="0" smtClean="0">
              <a:solidFill>
                <a:schemeClr val="accent1">
                  <a:lumMod val="50000"/>
                </a:schemeClr>
              </a:solidFill>
            </a:endParaRPr>
          </a:p>
          <a:p>
            <a:r>
              <a:rPr lang="ru-RU" sz="1700" dirty="0" smtClean="0">
                <a:solidFill>
                  <a:schemeClr val="accent1">
                    <a:lumMod val="50000"/>
                  </a:schemeClr>
                </a:solidFill>
              </a:rPr>
              <a:t>Цель: Формировать знания о семье. Задачи: Закреплять представления детей о семье, об обязанностях членов семьи.</a:t>
            </a:r>
          </a:p>
          <a:p>
            <a:r>
              <a:rPr lang="ru-RU" sz="1700" b="1" dirty="0" smtClean="0">
                <a:solidFill>
                  <a:schemeClr val="accent1">
                    <a:lumMod val="50000"/>
                  </a:schemeClr>
                </a:solidFill>
              </a:rPr>
              <a:t>«Детский сад»</a:t>
            </a:r>
            <a:endParaRPr lang="ru-RU" sz="1700" dirty="0" smtClean="0">
              <a:solidFill>
                <a:schemeClr val="accent1">
                  <a:lumMod val="50000"/>
                </a:schemeClr>
              </a:solidFill>
            </a:endParaRPr>
          </a:p>
          <a:p>
            <a:r>
              <a:rPr lang="ru-RU" sz="1700" dirty="0" smtClean="0">
                <a:solidFill>
                  <a:schemeClr val="accent1">
                    <a:lumMod val="50000"/>
                  </a:schemeClr>
                </a:solidFill>
              </a:rPr>
              <a:t>Цель: Развитие умения совместно развертывать игру, согласовывая собственный игровой замысел с замыслом сверстников. Развитие интереса к профессии воспитателя. 3. Повышения уровня положительных эмоций от пребывания детей в детском саду.</a:t>
            </a:r>
          </a:p>
          <a:p>
            <a:r>
              <a:rPr lang="ru-RU" sz="1700" b="1" dirty="0" smtClean="0">
                <a:solidFill>
                  <a:schemeClr val="accent1">
                    <a:lumMod val="50000"/>
                  </a:schemeClr>
                </a:solidFill>
              </a:rPr>
              <a:t>«Салон красоты»</a:t>
            </a:r>
            <a:endParaRPr lang="ru-RU" sz="1700" dirty="0" smtClean="0">
              <a:solidFill>
                <a:schemeClr val="accent1">
                  <a:lumMod val="50000"/>
                </a:schemeClr>
              </a:solidFill>
            </a:endParaRPr>
          </a:p>
          <a:p>
            <a:r>
              <a:rPr lang="ru-RU" sz="1700" dirty="0" smtClean="0">
                <a:solidFill>
                  <a:schemeClr val="accent1">
                    <a:lumMod val="50000"/>
                  </a:schemeClr>
                </a:solidFill>
              </a:rPr>
              <a:t>Цель: Обобщение представлений о назначении салона красоты, деятельности специалистов, работающих в нем. Продолжать учить детей выполнять различные роли в соответствии с сюжетом игры, используя атрибуты, предметы-заместители. Развитие диалогической речи, интонационной выразительности, умения понимать воображаемую ситуацию и действовать в соответствии с ней. Воспитывать дружеские взаимоотношения в игре, речевой и поведенческий этикет.</a:t>
            </a:r>
            <a:r>
              <a:rPr lang="ru-RU" sz="1700" b="1" dirty="0" smtClean="0">
                <a:solidFill>
                  <a:schemeClr val="accent1">
                    <a:lumMod val="50000"/>
                  </a:schemeClr>
                </a:solidFill>
              </a:rPr>
              <a:t> </a:t>
            </a:r>
            <a:endParaRPr lang="ru-RU" sz="1700" dirty="0" smtClean="0">
              <a:solidFill>
                <a:schemeClr val="accent1">
                  <a:lumMod val="50000"/>
                </a:schemeClr>
              </a:solidFill>
            </a:endParaRPr>
          </a:p>
          <a:p>
            <a:r>
              <a:rPr lang="ru-RU" sz="1700" b="1" dirty="0" smtClean="0">
                <a:solidFill>
                  <a:schemeClr val="accent1">
                    <a:lumMod val="50000"/>
                  </a:schemeClr>
                </a:solidFill>
              </a:rPr>
              <a:t>«Дочки-матери».</a:t>
            </a:r>
            <a:endParaRPr lang="ru-RU" sz="1700" dirty="0" smtClean="0">
              <a:solidFill>
                <a:schemeClr val="accent1">
                  <a:lumMod val="50000"/>
                </a:schemeClr>
              </a:solidFill>
            </a:endParaRPr>
          </a:p>
          <a:p>
            <a:r>
              <a:rPr lang="ru-RU" sz="1700" dirty="0" smtClean="0">
                <a:solidFill>
                  <a:schemeClr val="accent1">
                    <a:lumMod val="50000"/>
                  </a:schemeClr>
                </a:solidFill>
              </a:rPr>
              <a:t>Цель: Побуждать детей творчески воспроизводить в играх быт семьи.</a:t>
            </a:r>
          </a:p>
          <a:p>
            <a:r>
              <a:rPr lang="ru-RU" sz="1700" dirty="0" smtClean="0">
                <a:solidFill>
                  <a:schemeClr val="accent1">
                    <a:lumMod val="50000"/>
                  </a:schemeClr>
                </a:solidFill>
              </a:rPr>
              <a:t>Самостоятельно создавать для задуманного игровую обстановку. Способствовать формированию умения творчески развивать сюжеты игры.</a:t>
            </a:r>
          </a:p>
          <a:p>
            <a:r>
              <a:rPr lang="ru-RU" sz="1700" dirty="0" smtClean="0">
                <a:solidFill>
                  <a:schemeClr val="accent1">
                    <a:lumMod val="50000"/>
                  </a:schemeClr>
                </a:solidFill>
              </a:rPr>
              <a:t>Раскрывать нравственную сущность деятельности взрослых людей: ответственное отношение к своим обязанностям, взаимопомощь и коллективный характер труда.</a:t>
            </a:r>
          </a:p>
          <a:p>
            <a:r>
              <a:rPr lang="ru-RU" sz="1700" b="1" dirty="0" smtClean="0">
                <a:solidFill>
                  <a:schemeClr val="accent1">
                    <a:lumMod val="50000"/>
                  </a:schemeClr>
                </a:solidFill>
              </a:rPr>
              <a:t>Игра «Гости»</a:t>
            </a:r>
            <a:endParaRPr lang="ru-RU" sz="1700" dirty="0" smtClean="0">
              <a:solidFill>
                <a:schemeClr val="accent1">
                  <a:lumMod val="50000"/>
                </a:schemeClr>
              </a:solidFill>
            </a:endParaRPr>
          </a:p>
          <a:p>
            <a:r>
              <a:rPr lang="ru-RU" sz="1700" dirty="0" smtClean="0">
                <a:solidFill>
                  <a:schemeClr val="accent1">
                    <a:lumMod val="50000"/>
                  </a:schemeClr>
                </a:solidFill>
              </a:rPr>
              <a:t>Цель: Закрепление культурных навыков, сообщение ребятам некоторых знаний по домоводству (уборка комнаты, сервировка стола).</a:t>
            </a:r>
          </a:p>
          <a:p>
            <a:endParaRPr lang="ru-RU" sz="1600" dirty="0"/>
          </a:p>
        </p:txBody>
      </p:sp>
    </p:spTree>
    <p:extLst>
      <p:ext uri="{BB962C8B-B14F-4D97-AF65-F5344CB8AC3E}">
        <p14:creationId xmlns="" xmlns:p14="http://schemas.microsoft.com/office/powerpoint/2010/main" val="204286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xn--80aalacacio3bjd9aon5d3f.xn--p1ai/sites/default/files/news/2016/%D0%B8%D1%8E%D0%BD%D1%8C/0_122910_eeceffb1_orig.png"/>
          <p:cNvPicPr/>
          <p:nvPr/>
        </p:nvPicPr>
        <p:blipFill>
          <a:blip r:embed="rId2" cstate="print"/>
          <a:srcRect/>
          <a:stretch>
            <a:fillRect/>
          </a:stretch>
        </p:blipFill>
        <p:spPr bwMode="auto">
          <a:xfrm>
            <a:off x="2658794" y="2447778"/>
            <a:ext cx="7469943" cy="4214597"/>
          </a:xfrm>
          <a:prstGeom prst="rect">
            <a:avLst/>
          </a:prstGeom>
          <a:noFill/>
          <a:ln w="9525">
            <a:noFill/>
            <a:miter lim="800000"/>
            <a:headEnd/>
            <a:tailEnd/>
          </a:ln>
        </p:spPr>
      </p:pic>
      <p:sp>
        <p:nvSpPr>
          <p:cNvPr id="3" name="Объект 2"/>
          <p:cNvSpPr>
            <a:spLocks noGrp="1"/>
          </p:cNvSpPr>
          <p:nvPr>
            <p:ph idx="1"/>
          </p:nvPr>
        </p:nvSpPr>
        <p:spPr>
          <a:xfrm>
            <a:off x="422031" y="1547446"/>
            <a:ext cx="11100582" cy="5050302"/>
          </a:xfrm>
        </p:spPr>
        <p:txBody>
          <a:bodyPr>
            <a:normAutofit fontScale="77500" lnSpcReduction="20000"/>
          </a:bodyPr>
          <a:lstStyle/>
          <a:p>
            <a:r>
              <a:rPr lang="ru-RU" sz="2000" b="1" dirty="0" smtClean="0">
                <a:solidFill>
                  <a:schemeClr val="accent1">
                    <a:lumMod val="50000"/>
                  </a:schemeClr>
                </a:solidFill>
              </a:rPr>
              <a:t>Рисование «Мама и я – мы вместе»</a:t>
            </a:r>
            <a:endParaRPr lang="ru-RU" sz="2000" dirty="0" smtClean="0">
              <a:solidFill>
                <a:schemeClr val="accent1">
                  <a:lumMod val="50000"/>
                </a:schemeClr>
              </a:solidFill>
            </a:endParaRPr>
          </a:p>
          <a:p>
            <a:r>
              <a:rPr lang="ru-RU" sz="2000" dirty="0" smtClean="0">
                <a:solidFill>
                  <a:schemeClr val="accent1">
                    <a:lumMod val="50000"/>
                  </a:schemeClr>
                </a:solidFill>
              </a:rPr>
              <a:t>Цель: Совершенствовать изобразительные навыки и умения, формировать художественно-творческие способности. Развить чувство формы, цвета, пропорций; художественный вкус.</a:t>
            </a:r>
            <a:r>
              <a:rPr lang="ru-RU" sz="2000" b="1" dirty="0" smtClean="0">
                <a:solidFill>
                  <a:schemeClr val="accent1">
                    <a:lumMod val="50000"/>
                  </a:schemeClr>
                </a:solidFill>
              </a:rPr>
              <a:t> </a:t>
            </a:r>
            <a:endParaRPr lang="ru-RU" sz="2000" dirty="0" smtClean="0">
              <a:solidFill>
                <a:schemeClr val="accent1">
                  <a:lumMod val="50000"/>
                </a:schemeClr>
              </a:solidFill>
            </a:endParaRPr>
          </a:p>
          <a:p>
            <a:r>
              <a:rPr lang="ru-RU" sz="2000" b="1" dirty="0" smtClean="0">
                <a:solidFill>
                  <a:schemeClr val="accent1">
                    <a:lumMod val="50000"/>
                  </a:schemeClr>
                </a:solidFill>
              </a:rPr>
              <a:t>Рисование «Стенгазета для мамочек» (коллективная работа).</a:t>
            </a:r>
            <a:endParaRPr lang="ru-RU" sz="2000" dirty="0" smtClean="0">
              <a:solidFill>
                <a:schemeClr val="accent1">
                  <a:lumMod val="50000"/>
                </a:schemeClr>
              </a:solidFill>
            </a:endParaRPr>
          </a:p>
          <a:p>
            <a:r>
              <a:rPr lang="ru-RU" sz="2000" dirty="0" smtClean="0">
                <a:solidFill>
                  <a:schemeClr val="accent1">
                    <a:lumMod val="50000"/>
                  </a:schemeClr>
                </a:solidFill>
              </a:rPr>
              <a:t>Цель: Совершенствовать умение у детей делать стенгазету; развивать творчество и фантазию; воспитывать внимательное отношение к своим мамам, желание доставить им радость.</a:t>
            </a:r>
          </a:p>
          <a:p>
            <a:r>
              <a:rPr lang="ru-RU" sz="2000" b="1" dirty="0" smtClean="0">
                <a:solidFill>
                  <a:schemeClr val="accent1">
                    <a:lumMod val="50000"/>
                  </a:schemeClr>
                </a:solidFill>
              </a:rPr>
              <a:t>Лепка «Цветочки для любимой мамочки».</a:t>
            </a:r>
            <a:endParaRPr lang="ru-RU" sz="2000" dirty="0" smtClean="0">
              <a:solidFill>
                <a:schemeClr val="accent1">
                  <a:lumMod val="50000"/>
                </a:schemeClr>
              </a:solidFill>
            </a:endParaRPr>
          </a:p>
          <a:p>
            <a:r>
              <a:rPr lang="ru-RU" sz="2000" dirty="0" smtClean="0">
                <a:solidFill>
                  <a:schemeClr val="accent1">
                    <a:lumMod val="50000"/>
                  </a:schemeClr>
                </a:solidFill>
              </a:rPr>
              <a:t>Цель: Всестороннее интеллектуальное и эстетическое развитие детей в процессе овладения элементарными приемами нетрадиционной техники - </a:t>
            </a:r>
            <a:r>
              <a:rPr lang="ru-RU" sz="2000" dirty="0" err="1" smtClean="0">
                <a:solidFill>
                  <a:schemeClr val="accent1">
                    <a:lumMod val="50000"/>
                  </a:schemeClr>
                </a:solidFill>
              </a:rPr>
              <a:t>пластилинографии</a:t>
            </a:r>
            <a:r>
              <a:rPr lang="ru-RU" sz="2000" dirty="0" smtClean="0">
                <a:solidFill>
                  <a:schemeClr val="accent1">
                    <a:lumMod val="50000"/>
                  </a:schemeClr>
                </a:solidFill>
              </a:rPr>
              <a:t>, как художественного способа работы с пластилином.</a:t>
            </a:r>
          </a:p>
          <a:p>
            <a:r>
              <a:rPr lang="ru-RU" sz="2000" b="1" dirty="0" smtClean="0">
                <a:solidFill>
                  <a:schemeClr val="accent1">
                    <a:lumMod val="50000"/>
                  </a:schemeClr>
                </a:solidFill>
              </a:rPr>
              <a:t>Аппликация «Ваза с цветами»</a:t>
            </a:r>
            <a:endParaRPr lang="ru-RU" sz="2000" dirty="0" smtClean="0">
              <a:solidFill>
                <a:schemeClr val="accent1">
                  <a:lumMod val="50000"/>
                </a:schemeClr>
              </a:solidFill>
            </a:endParaRPr>
          </a:p>
          <a:p>
            <a:r>
              <a:rPr lang="ru-RU" sz="2000" dirty="0" smtClean="0">
                <a:solidFill>
                  <a:schemeClr val="accent1">
                    <a:lumMod val="50000"/>
                  </a:schemeClr>
                </a:solidFill>
              </a:rPr>
              <a:t>Цель: Совершенствовать умения детей работать с цветной бумагой; - развивать творческое воображение, мышление, фантазию; - воспитывать у детей желание трудиться и добиваться намеченной цели.</a:t>
            </a:r>
          </a:p>
          <a:p>
            <a:r>
              <a:rPr lang="ru-RU" sz="2000" b="1" dirty="0" smtClean="0">
                <a:solidFill>
                  <a:schemeClr val="accent1">
                    <a:lumMod val="50000"/>
                  </a:schemeClr>
                </a:solidFill>
              </a:rPr>
              <a:t>Конструирование «Мама – ангел мой»</a:t>
            </a:r>
            <a:endParaRPr lang="ru-RU" sz="2000" dirty="0" smtClean="0">
              <a:solidFill>
                <a:schemeClr val="accent1">
                  <a:lumMod val="50000"/>
                </a:schemeClr>
              </a:solidFill>
            </a:endParaRPr>
          </a:p>
          <a:p>
            <a:r>
              <a:rPr lang="ru-RU" sz="2000" dirty="0" smtClean="0">
                <a:solidFill>
                  <a:schemeClr val="accent1">
                    <a:lumMod val="50000"/>
                  </a:schemeClr>
                </a:solidFill>
              </a:rPr>
              <a:t>Цель: научить основным технологическим приёмам изготовления ангела из бумажного шаблона. Развивать мелкую моторику пальцев рук, навыки самоконтроля; потребность в проявлении доброты, чуткости. Воспитывать любовь к матери.</a:t>
            </a:r>
          </a:p>
          <a:p>
            <a:r>
              <a:rPr lang="ru-RU" sz="2000" b="1" dirty="0" smtClean="0">
                <a:solidFill>
                  <a:schemeClr val="accent1">
                    <a:lumMod val="50000"/>
                  </a:schemeClr>
                </a:solidFill>
              </a:rPr>
              <a:t>Аппликация «Ангел для мамы»</a:t>
            </a:r>
            <a:endParaRPr lang="ru-RU" sz="2000" dirty="0" smtClean="0">
              <a:solidFill>
                <a:schemeClr val="accent1">
                  <a:lumMod val="50000"/>
                </a:schemeClr>
              </a:solidFill>
            </a:endParaRPr>
          </a:p>
          <a:p>
            <a:r>
              <a:rPr lang="ru-RU" sz="2000" dirty="0" smtClean="0">
                <a:solidFill>
                  <a:schemeClr val="accent1">
                    <a:lumMod val="50000"/>
                  </a:schemeClr>
                </a:solidFill>
              </a:rPr>
              <a:t>Цель: создание работы с использованием нетрадиционной техники рисования (сухая кисть, оттиск).  Учить детей рисовать нетрадиционным способом, учить дополнять изображение деталями (рисование методом оттиска, сухая кисть). Развивать чувство цвета, мелкую моторику рук, мышцы кистей рук, творческую активность. Воспитывать усидчивость, терпение, аккуратность в работе.</a:t>
            </a:r>
          </a:p>
          <a:p>
            <a:endParaRPr lang="ru-RU" sz="2000" dirty="0"/>
          </a:p>
        </p:txBody>
      </p:sp>
      <p:sp>
        <p:nvSpPr>
          <p:cNvPr id="2" name="Заголовок 1"/>
          <p:cNvSpPr>
            <a:spLocks noGrp="1"/>
          </p:cNvSpPr>
          <p:nvPr>
            <p:ph type="title"/>
          </p:nvPr>
        </p:nvSpPr>
        <p:spPr>
          <a:xfrm>
            <a:off x="1181686" y="436098"/>
            <a:ext cx="10172114" cy="576776"/>
          </a:xfrm>
        </p:spPr>
        <p:txBody>
          <a:bodyPr>
            <a:normAutofit fontScale="90000"/>
          </a:bodyPr>
          <a:lstStyle/>
          <a:p>
            <a:pPr algn="ctr"/>
            <a:r>
              <a:rPr lang="ru-RU" sz="4000" b="1" dirty="0" smtClean="0">
                <a:solidFill>
                  <a:schemeClr val="accent1">
                    <a:lumMod val="50000"/>
                  </a:schemeClr>
                </a:solidFill>
              </a:rPr>
              <a:t>Продуктивные виды деятельности</a:t>
            </a:r>
            <a:r>
              <a:rPr lang="ru-RU" sz="3600" dirty="0" smtClean="0">
                <a:solidFill>
                  <a:schemeClr val="accent1">
                    <a:lumMod val="50000"/>
                  </a:schemeClr>
                </a:solidFill>
              </a:rPr>
              <a:t>.</a:t>
            </a:r>
            <a:endParaRPr lang="ru-RU" sz="3600" dirty="0">
              <a:solidFill>
                <a:schemeClr val="accent1">
                  <a:lumMod val="50000"/>
                </a:schemeClr>
              </a:solidFill>
            </a:endParaRPr>
          </a:p>
        </p:txBody>
      </p:sp>
    </p:spTree>
    <p:extLst>
      <p:ext uri="{BB962C8B-B14F-4D97-AF65-F5344CB8AC3E}">
        <p14:creationId xmlns="" xmlns:p14="http://schemas.microsoft.com/office/powerpoint/2010/main" val="1060876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0166"/>
            <a:ext cx="10515600" cy="773723"/>
          </a:xfrm>
        </p:spPr>
        <p:txBody>
          <a:bodyPr>
            <a:normAutofit fontScale="90000"/>
          </a:bodyPr>
          <a:lstStyle/>
          <a:p>
            <a:pPr algn="ctr"/>
            <a:r>
              <a:rPr lang="ru-RU" b="1" dirty="0" smtClean="0">
                <a:solidFill>
                  <a:schemeClr val="accent1">
                    <a:lumMod val="50000"/>
                  </a:schemeClr>
                </a:solidFill>
              </a:rPr>
              <a:t/>
            </a:r>
            <a:br>
              <a:rPr lang="ru-RU" b="1" dirty="0" smtClean="0">
                <a:solidFill>
                  <a:schemeClr val="accent1">
                    <a:lumMod val="50000"/>
                  </a:schemeClr>
                </a:solidFill>
              </a:rPr>
            </a:br>
            <a:r>
              <a:rPr lang="ru-RU" b="1" dirty="0" smtClean="0">
                <a:solidFill>
                  <a:schemeClr val="accent1">
                    <a:lumMod val="50000"/>
                  </a:schemeClr>
                </a:solidFill>
              </a:rPr>
              <a:t>Дидактические игры</a:t>
            </a:r>
            <a:r>
              <a:rPr lang="ru-RU" dirty="0" smtClean="0"/>
              <a:t/>
            </a:r>
            <a:br>
              <a:rPr lang="ru-RU" dirty="0" smtClean="0"/>
            </a:br>
            <a:endParaRPr lang="ru-RU" dirty="0"/>
          </a:p>
        </p:txBody>
      </p:sp>
      <p:sp>
        <p:nvSpPr>
          <p:cNvPr id="3" name="Содержимое 2"/>
          <p:cNvSpPr>
            <a:spLocks noGrp="1"/>
          </p:cNvSpPr>
          <p:nvPr>
            <p:ph idx="1"/>
          </p:nvPr>
        </p:nvSpPr>
        <p:spPr>
          <a:xfrm>
            <a:off x="2082018" y="1800665"/>
            <a:ext cx="9271781" cy="4375052"/>
          </a:xfrm>
        </p:spPr>
        <p:txBody>
          <a:bodyPr>
            <a:normAutofit/>
          </a:bodyPr>
          <a:lstStyle/>
          <a:p>
            <a:r>
              <a:rPr lang="ru-RU" sz="2400" b="1" dirty="0" smtClean="0">
                <a:solidFill>
                  <a:schemeClr val="accent1">
                    <a:lumMod val="75000"/>
                  </a:schemeClr>
                </a:solidFill>
              </a:rPr>
              <a:t>«Ласковые слова»</a:t>
            </a:r>
          </a:p>
          <a:p>
            <a:r>
              <a:rPr lang="ru-RU" sz="2400" b="1" dirty="0" smtClean="0">
                <a:solidFill>
                  <a:schemeClr val="accent1">
                    <a:lumMod val="75000"/>
                  </a:schemeClr>
                </a:solidFill>
              </a:rPr>
              <a:t>«</a:t>
            </a:r>
            <a:r>
              <a:rPr lang="ru-RU" sz="2400" b="1" dirty="0" smtClean="0">
                <a:solidFill>
                  <a:schemeClr val="accent1">
                    <a:lumMod val="75000"/>
                  </a:schemeClr>
                </a:solidFill>
              </a:rPr>
              <a:t>Запомни и повтори»</a:t>
            </a:r>
          </a:p>
          <a:p>
            <a:r>
              <a:rPr lang="ru-RU" sz="2400" b="1" dirty="0" smtClean="0">
                <a:solidFill>
                  <a:schemeClr val="accent1">
                    <a:lumMod val="75000"/>
                  </a:schemeClr>
                </a:solidFill>
              </a:rPr>
              <a:t>«</a:t>
            </a:r>
            <a:r>
              <a:rPr lang="ru-RU" sz="2400" b="1" dirty="0" smtClean="0">
                <a:solidFill>
                  <a:schemeClr val="accent1">
                    <a:lumMod val="75000"/>
                  </a:schemeClr>
                </a:solidFill>
              </a:rPr>
              <a:t>Кому, что нужно для работы?»</a:t>
            </a:r>
          </a:p>
          <a:p>
            <a:r>
              <a:rPr lang="ru-RU" sz="2400" b="1" dirty="0" smtClean="0">
                <a:solidFill>
                  <a:schemeClr val="accent1">
                    <a:lumMod val="75000"/>
                  </a:schemeClr>
                </a:solidFill>
              </a:rPr>
              <a:t>«</a:t>
            </a:r>
            <a:r>
              <a:rPr lang="ru-RU" sz="2400" b="1" dirty="0" smtClean="0">
                <a:solidFill>
                  <a:schemeClr val="accent1">
                    <a:lumMod val="75000"/>
                  </a:schemeClr>
                </a:solidFill>
              </a:rPr>
              <a:t>Сказки-загадки»</a:t>
            </a:r>
          </a:p>
          <a:p>
            <a:r>
              <a:rPr lang="ru-RU" sz="2400" b="1" dirty="0" smtClean="0">
                <a:solidFill>
                  <a:schemeClr val="accent1">
                    <a:lumMod val="75000"/>
                  </a:schemeClr>
                </a:solidFill>
              </a:rPr>
              <a:t>«</a:t>
            </a:r>
            <a:r>
              <a:rPr lang="ru-RU" sz="2400" b="1" dirty="0" smtClean="0">
                <a:solidFill>
                  <a:schemeClr val="accent1">
                    <a:lumMod val="75000"/>
                  </a:schemeClr>
                </a:solidFill>
              </a:rPr>
              <a:t>Создай платье для мамы»</a:t>
            </a:r>
          </a:p>
          <a:p>
            <a:r>
              <a:rPr lang="ru-RU" sz="2400" b="1" dirty="0" smtClean="0">
                <a:solidFill>
                  <a:schemeClr val="accent1">
                    <a:lumMod val="75000"/>
                  </a:schemeClr>
                </a:solidFill>
              </a:rPr>
              <a:t>«Что умеет наша мама»</a:t>
            </a:r>
          </a:p>
          <a:p>
            <a:r>
              <a:rPr lang="ru-RU" sz="2400" b="1" dirty="0" smtClean="0">
                <a:solidFill>
                  <a:schemeClr val="accent1">
                    <a:lumMod val="75000"/>
                  </a:schemeClr>
                </a:solidFill>
              </a:rPr>
              <a:t>Дочки и сыночки»</a:t>
            </a:r>
          </a:p>
          <a:p>
            <a:r>
              <a:rPr lang="ru-RU" sz="2400" b="1" dirty="0" smtClean="0">
                <a:solidFill>
                  <a:schemeClr val="accent1">
                    <a:lumMod val="75000"/>
                  </a:schemeClr>
                </a:solidFill>
              </a:rPr>
              <a:t>«Мама любит наряжаться»</a:t>
            </a:r>
          </a:p>
          <a:p>
            <a:r>
              <a:rPr lang="ru-RU" sz="2400" b="1" dirty="0" smtClean="0">
                <a:solidFill>
                  <a:schemeClr val="accent1">
                    <a:lumMod val="75000"/>
                  </a:schemeClr>
                </a:solidFill>
              </a:rPr>
              <a:t>«Слоговое лото»</a:t>
            </a:r>
            <a:endParaRPr lang="ru-RU" sz="2400" b="1" dirty="0">
              <a:solidFill>
                <a:schemeClr val="accent1">
                  <a:lumMod val="75000"/>
                </a:schemeClr>
              </a:solidFill>
            </a:endParaRPr>
          </a:p>
        </p:txBody>
      </p:sp>
      <p:pic>
        <p:nvPicPr>
          <p:cNvPr id="4" name="Рисунок 3" descr="https://cdn131.picsart.com/257783310002212.png"/>
          <p:cNvPicPr/>
          <p:nvPr/>
        </p:nvPicPr>
        <p:blipFill>
          <a:blip r:embed="rId2" cstate="print"/>
          <a:srcRect l="21875" t="7292" r="22292" b="14792"/>
          <a:stretch>
            <a:fillRect/>
          </a:stretch>
        </p:blipFill>
        <p:spPr bwMode="auto">
          <a:xfrm>
            <a:off x="211015" y="1385083"/>
            <a:ext cx="2042160" cy="28498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muz-rukdou.ru/szenarii/hotpng.com-id-lckql.png"/>
          <p:cNvPicPr/>
          <p:nvPr/>
        </p:nvPicPr>
        <p:blipFill>
          <a:blip r:embed="rId2" cstate="print"/>
          <a:srcRect/>
          <a:stretch>
            <a:fillRect/>
          </a:stretch>
        </p:blipFill>
        <p:spPr bwMode="auto">
          <a:xfrm>
            <a:off x="1255465" y="1491175"/>
            <a:ext cx="3977717" cy="4841045"/>
          </a:xfrm>
          <a:prstGeom prst="rect">
            <a:avLst/>
          </a:prstGeom>
          <a:noFill/>
          <a:ln w="9525">
            <a:noFill/>
            <a:miter lim="800000"/>
            <a:headEnd/>
            <a:tailEnd/>
          </a:ln>
        </p:spPr>
      </p:pic>
      <p:sp>
        <p:nvSpPr>
          <p:cNvPr id="2" name="Заголовок 1"/>
          <p:cNvSpPr>
            <a:spLocks noGrp="1"/>
          </p:cNvSpPr>
          <p:nvPr>
            <p:ph type="title"/>
          </p:nvPr>
        </p:nvSpPr>
        <p:spPr>
          <a:xfrm>
            <a:off x="4065563" y="379828"/>
            <a:ext cx="7288236" cy="717452"/>
          </a:xfrm>
        </p:spPr>
        <p:txBody>
          <a:bodyPr>
            <a:normAutofit fontScale="90000"/>
          </a:bodyPr>
          <a:lstStyle/>
          <a:p>
            <a:pPr algn="ctr"/>
            <a:r>
              <a:rPr lang="ru-RU" b="1" dirty="0" smtClean="0">
                <a:solidFill>
                  <a:schemeClr val="accent1">
                    <a:lumMod val="50000"/>
                  </a:schemeClr>
                </a:solidFill>
              </a:rPr>
              <a:t/>
            </a:r>
            <a:br>
              <a:rPr lang="ru-RU" b="1" dirty="0" smtClean="0">
                <a:solidFill>
                  <a:schemeClr val="accent1">
                    <a:lumMod val="50000"/>
                  </a:schemeClr>
                </a:solidFill>
              </a:rPr>
            </a:br>
            <a:r>
              <a:rPr lang="ru-RU" b="1" dirty="0" smtClean="0">
                <a:solidFill>
                  <a:schemeClr val="accent1">
                    <a:lumMod val="50000"/>
                  </a:schemeClr>
                </a:solidFill>
              </a:rPr>
              <a:t>Словесные игры:</a:t>
            </a:r>
            <a:r>
              <a:rPr lang="ru-RU" dirty="0" smtClean="0"/>
              <a:t/>
            </a:r>
            <a:br>
              <a:rPr lang="ru-RU" dirty="0" smtClean="0"/>
            </a:br>
            <a:endParaRPr lang="ru-RU" dirty="0"/>
          </a:p>
        </p:txBody>
      </p:sp>
      <p:sp>
        <p:nvSpPr>
          <p:cNvPr id="3" name="Содержимое 2"/>
          <p:cNvSpPr>
            <a:spLocks noGrp="1"/>
          </p:cNvSpPr>
          <p:nvPr>
            <p:ph idx="1"/>
          </p:nvPr>
        </p:nvSpPr>
        <p:spPr>
          <a:xfrm>
            <a:off x="5261316" y="1631852"/>
            <a:ext cx="6092483" cy="5050302"/>
          </a:xfrm>
        </p:spPr>
        <p:txBody>
          <a:bodyPr>
            <a:normAutofit lnSpcReduction="10000"/>
          </a:bodyPr>
          <a:lstStyle/>
          <a:p>
            <a:r>
              <a:rPr lang="ru-RU" b="1" dirty="0" smtClean="0"/>
              <a:t>«Как зовут твою маму»</a:t>
            </a:r>
            <a:endParaRPr lang="ru-RU" dirty="0" smtClean="0"/>
          </a:p>
          <a:p>
            <a:r>
              <a:rPr lang="ru-RU" dirty="0" smtClean="0"/>
              <a:t>Цель: Закреплять знания детей Ф.И.О. своей мамы.</a:t>
            </a:r>
          </a:p>
          <a:p>
            <a:r>
              <a:rPr lang="ru-RU" b="1" dirty="0" smtClean="0"/>
              <a:t>«Профессия мамы»</a:t>
            </a:r>
            <a:endParaRPr lang="ru-RU" dirty="0" smtClean="0"/>
          </a:p>
          <a:p>
            <a:r>
              <a:rPr lang="ru-RU" dirty="0" smtClean="0"/>
              <a:t>Цель: Игра учит детей соотносить действия людей различных профессий.</a:t>
            </a:r>
          </a:p>
          <a:p>
            <a:r>
              <a:rPr lang="ru-RU" b="1" dirty="0" smtClean="0"/>
              <a:t> «Угадай профессию по предмету»</a:t>
            </a:r>
          </a:p>
          <a:p>
            <a:r>
              <a:rPr lang="ru-RU" b="1" dirty="0" smtClean="0"/>
              <a:t>«Что умеет наша мама»</a:t>
            </a:r>
          </a:p>
          <a:p>
            <a:r>
              <a:rPr lang="ru-RU" b="1" dirty="0" smtClean="0"/>
              <a:t>Игра «Подарки для мамы»</a:t>
            </a:r>
            <a:endParaRPr lang="ru-RU" dirty="0" smtClean="0"/>
          </a:p>
          <a:p>
            <a:r>
              <a:rPr lang="ru-RU" b="1" dirty="0" smtClean="0"/>
              <a:t>«Подумаем о маме»</a:t>
            </a:r>
          </a:p>
          <a:p>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b="1" dirty="0" smtClean="0"/>
              <a:t>Консультации  для родителей</a:t>
            </a:r>
            <a:endParaRPr lang="ru-RU" dirty="0"/>
          </a:p>
        </p:txBody>
      </p:sp>
      <p:sp>
        <p:nvSpPr>
          <p:cNvPr id="5" name="Заголовок 1"/>
          <p:cNvSpPr>
            <a:spLocks noGrp="1"/>
          </p:cNvSpPr>
          <p:nvPr>
            <p:ph idx="1"/>
          </p:nvPr>
        </p:nvSpPr>
        <p:spPr>
          <a:xfrm>
            <a:off x="838200" y="2082017"/>
            <a:ext cx="10515600" cy="4094945"/>
          </a:xfrm>
        </p:spPr>
        <p:txBody>
          <a:bodyPr>
            <a:normAutofit fontScale="82500" lnSpcReduction="20000"/>
          </a:bodyPr>
          <a:lstStyle/>
          <a:p>
            <a:r>
              <a:rPr lang="ru-RU" dirty="0" smtClean="0"/>
              <a:t>«Моя родословная»</a:t>
            </a:r>
          </a:p>
          <a:p>
            <a:r>
              <a:rPr lang="ru-RU" dirty="0" smtClean="0"/>
              <a:t>«День матери — есть такой праздник!»</a:t>
            </a:r>
          </a:p>
          <a:p>
            <a:r>
              <a:rPr lang="ru-RU" dirty="0" smtClean="0"/>
              <a:t>«Типы мам и пап»</a:t>
            </a:r>
            <a:endParaRPr lang="ru-RU" u="sng" dirty="0" smtClean="0">
              <a:solidFill>
                <a:schemeClr val="accent1">
                  <a:lumMod val="50000"/>
                </a:schemeClr>
              </a:solidFill>
            </a:endParaRPr>
          </a:p>
          <a:p>
            <a:r>
              <a:rPr lang="ru-RU" dirty="0" smtClean="0"/>
              <a:t>«Родительский дом и его значение»</a:t>
            </a:r>
          </a:p>
          <a:p>
            <a:r>
              <a:rPr lang="ru-RU" dirty="0" smtClean="0"/>
              <a:t>«День матери: история и традиции» </a:t>
            </a:r>
          </a:p>
          <a:p>
            <a:r>
              <a:rPr lang="ru-RU" dirty="0" smtClean="0"/>
              <a:t>«Изречения известных людей о маме» </a:t>
            </a:r>
          </a:p>
          <a:p>
            <a:r>
              <a:rPr lang="ru-RU" dirty="0" smtClean="0"/>
              <a:t>«Традиции моей семьи» </a:t>
            </a:r>
          </a:p>
          <a:p>
            <a:r>
              <a:rPr lang="ru-RU" dirty="0" smtClean="0"/>
              <a:t>«Материнский фольклор в семейном воспитании» </a:t>
            </a:r>
          </a:p>
          <a:p>
            <a:pPr>
              <a:buNone/>
            </a:pPr>
            <a:endParaRPr lang="ru-RU" dirty="0" smtClean="0"/>
          </a:p>
          <a:p>
            <a:pPr>
              <a:buNone/>
            </a:pPr>
            <a:r>
              <a:rPr lang="ru-RU" dirty="0" smtClean="0"/>
              <a:t/>
            </a:r>
            <a:br>
              <a:rPr lang="ru-RU" dirty="0" smtClean="0"/>
            </a:br>
            <a:endParaRPr lang="ru-RU" dirty="0"/>
          </a:p>
        </p:txBody>
      </p:sp>
      <p:pic>
        <p:nvPicPr>
          <p:cNvPr id="6" name="Рисунок 5" descr="http://zabavnik.club/wp-content/uploads/Kartinki_dlya_detskogo_sada_ko_dnyu_materi_36_01031026.png"/>
          <p:cNvPicPr/>
          <p:nvPr/>
        </p:nvPicPr>
        <p:blipFill>
          <a:blip r:embed="rId2" cstate="print"/>
          <a:srcRect/>
          <a:stretch>
            <a:fillRect/>
          </a:stretch>
        </p:blipFill>
        <p:spPr bwMode="auto">
          <a:xfrm>
            <a:off x="6836899" y="1242060"/>
            <a:ext cx="3757232" cy="525721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3159</TotalTime>
  <Words>318</Words>
  <Application>Microsoft Office PowerPoint</Application>
  <PresentationFormat>Произвольный</PresentationFormat>
  <Paragraphs>77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  Методические рекомендации  для воспитателей по проведению мероприятий, посвященных Дню матери.</vt:lpstr>
      <vt:lpstr>Слайд 2</vt:lpstr>
      <vt:lpstr> Основные направления работы:  </vt:lpstr>
      <vt:lpstr> БЕСЕДЫ. </vt:lpstr>
      <vt:lpstr> Сюжетно-ролевые игры: </vt:lpstr>
      <vt:lpstr>Продуктивные виды деятельности.</vt:lpstr>
      <vt:lpstr> Дидактические игры </vt:lpstr>
      <vt:lpstr> Словесные игры: </vt:lpstr>
      <vt:lpstr>Консультации  для родителей</vt:lpstr>
      <vt:lpstr>Слайд 10</vt:lpstr>
    </vt:vector>
  </TitlesOfParts>
  <Manager>Полшкова Виктория Валерьяновна</Manager>
  <Company>МАОУ ДО ЦРТДиЮ Каменского района Пензенской области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День матери</dc:title>
  <dc:subject>День матери</dc:subject>
  <dc:creator>Viktoriya Polshkova</dc:creator>
  <cp:keywords>день матери;Мама</cp:keywords>
  <cp:lastModifiedBy>наташа</cp:lastModifiedBy>
  <cp:revision>51</cp:revision>
  <dcterms:created xsi:type="dcterms:W3CDTF">2019-11-09T07:48:15Z</dcterms:created>
  <dcterms:modified xsi:type="dcterms:W3CDTF">2020-11-25T06:42:25Z</dcterms:modified>
</cp:coreProperties>
</file>